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handoutMasterIdLst>
    <p:handoutMasterId r:id="rId34"/>
  </p:handoutMasterIdLst>
  <p:sldIdLst>
    <p:sldId id="301" r:id="rId4"/>
    <p:sldId id="461" r:id="rId5"/>
    <p:sldId id="462" r:id="rId6"/>
    <p:sldId id="434" r:id="rId7"/>
    <p:sldId id="440" r:id="rId8"/>
    <p:sldId id="466" r:id="rId9"/>
    <p:sldId id="442" r:id="rId10"/>
    <p:sldId id="467" r:id="rId11"/>
    <p:sldId id="426" r:id="rId12"/>
    <p:sldId id="405" r:id="rId13"/>
    <p:sldId id="437" r:id="rId14"/>
    <p:sldId id="413" r:id="rId15"/>
    <p:sldId id="411" r:id="rId16"/>
    <p:sldId id="414" r:id="rId17"/>
    <p:sldId id="412" r:id="rId18"/>
    <p:sldId id="446" r:id="rId19"/>
    <p:sldId id="448" r:id="rId20"/>
    <p:sldId id="449" r:id="rId21"/>
    <p:sldId id="450" r:id="rId22"/>
    <p:sldId id="453" r:id="rId23"/>
    <p:sldId id="444" r:id="rId24"/>
    <p:sldId id="465" r:id="rId25"/>
    <p:sldId id="445" r:id="rId26"/>
    <p:sldId id="469" r:id="rId27"/>
    <p:sldId id="468" r:id="rId28"/>
    <p:sldId id="457" r:id="rId29"/>
    <p:sldId id="454" r:id="rId30"/>
    <p:sldId id="470" r:id="rId31"/>
    <p:sldId id="262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_ac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923504B-94BA-4938-ACD1-722C090FA979}">
          <p14:sldIdLst>
            <p14:sldId id="301"/>
            <p14:sldId id="461"/>
            <p14:sldId id="462"/>
            <p14:sldId id="434"/>
            <p14:sldId id="440"/>
            <p14:sldId id="466"/>
            <p14:sldId id="442"/>
            <p14:sldId id="467"/>
            <p14:sldId id="426"/>
            <p14:sldId id="405"/>
            <p14:sldId id="437"/>
            <p14:sldId id="413"/>
            <p14:sldId id="411"/>
            <p14:sldId id="414"/>
            <p14:sldId id="412"/>
            <p14:sldId id="446"/>
            <p14:sldId id="448"/>
            <p14:sldId id="449"/>
            <p14:sldId id="450"/>
            <p14:sldId id="453"/>
          </p14:sldIdLst>
        </p14:section>
        <p14:section name="제목 없는 구역" id="{DA9317D1-07CC-4A84-A26A-6B384D2AE26F}">
          <p14:sldIdLst>
            <p14:sldId id="444"/>
            <p14:sldId id="465"/>
            <p14:sldId id="445"/>
            <p14:sldId id="469"/>
            <p14:sldId id="468"/>
            <p14:sldId id="457"/>
            <p14:sldId id="454"/>
            <p14:sldId id="47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981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종미" initials="전" lastIdx="3" clrIdx="0">
    <p:extLst>
      <p:ext uri="{19B8F6BF-5375-455C-9EA6-DF929625EA0E}">
        <p15:presenceInfo xmlns:p15="http://schemas.microsoft.com/office/powerpoint/2012/main" userId="S::whdal1120@o365.hufs.ac.kr::2f0d76cb-86d1-4119-b6e8-7be676fc96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24"/>
    <a:srgbClr val="00B050"/>
    <a:srgbClr val="FFD278"/>
    <a:srgbClr val="1F3359"/>
    <a:srgbClr val="000064"/>
    <a:srgbClr val="B4B3E6"/>
    <a:srgbClr val="232AEE"/>
    <a:srgbClr val="E6DEE8"/>
    <a:srgbClr val="F2F2F2"/>
    <a:srgbClr val="E0D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6" autoAdjust="0"/>
    <p:restoredTop sz="95285" autoAdjust="0"/>
  </p:normalViewPr>
  <p:slideViewPr>
    <p:cSldViewPr>
      <p:cViewPr varScale="1">
        <p:scale>
          <a:sx n="109" d="100"/>
          <a:sy n="109" d="100"/>
        </p:scale>
        <p:origin x="710" y="86"/>
      </p:cViewPr>
      <p:guideLst>
        <p:guide orient="horz" pos="849"/>
        <p:guide pos="2880"/>
        <p:guide orient="horz" pos="298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AE91CC9-2DF0-4450-B553-62853AC6D4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F4D94B-B3F6-46D2-B6CA-DA1E343F3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FC247-20B2-4504-9F46-062F540D80D0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54C8B8-EAEB-46CF-9142-1E54F91C25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AD6A1-7522-4B34-BB9D-F986B2073B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3A8AF-4728-4487-A479-6B5ACFFF7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919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EF1C1-CDAF-46AC-8633-AF32F3897FFB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6DC51-BDCD-42E1-8AAF-FB7658234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53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0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3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1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2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5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87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81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dirty="0">
                <a:solidFill>
                  <a:srgbClr val="202122"/>
                </a:solidFill>
                <a:latin typeface="Arial" panose="020B0604020202020204" pitchFamily="34" charset="0"/>
              </a:rPr>
              <a:t>출처 </a:t>
            </a:r>
            <a:r>
              <a:rPr lang="en-US" altLang="ko-KR" sz="800" dirty="0">
                <a:solidFill>
                  <a:srgbClr val="202122"/>
                </a:solidFill>
                <a:latin typeface="Arial" panose="020B0604020202020204" pitchFamily="34" charset="0"/>
              </a:rPr>
              <a:t>: https://ko.wikipedia.org/wiki/%EC%A7%91%ED%95%A9_%EB%8D%AE%EA%B0%9C_%EB%AC%B8%EC%A0%9C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500" dirty="0"/>
              <a:t>* </a:t>
            </a:r>
            <a:r>
              <a:rPr lang="ko-KR" altLang="en-US" sz="500" dirty="0"/>
              <a:t>출처</a:t>
            </a:r>
            <a:r>
              <a:rPr lang="en-US" altLang="ko-KR" sz="500" dirty="0"/>
              <a:t>https://www.researchgate.net/figure/Minimizing-the-Number-of-centers-in-a-Set-Covering-Model-and-Locating-them-to-Ensure-All_fig10_265664233/actions#reference</a:t>
            </a:r>
            <a:endParaRPr lang="ko-KR" altLang="en-US" sz="5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sz="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742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dirty="0">
                <a:solidFill>
                  <a:srgbClr val="202122"/>
                </a:solidFill>
                <a:latin typeface="Arial" panose="020B0604020202020204" pitchFamily="34" charset="0"/>
              </a:rPr>
              <a:t>출처 </a:t>
            </a:r>
            <a:r>
              <a:rPr lang="en-US" altLang="ko-KR" sz="800" dirty="0">
                <a:solidFill>
                  <a:srgbClr val="202122"/>
                </a:solidFill>
                <a:latin typeface="Arial" panose="020B0604020202020204" pitchFamily="34" charset="0"/>
              </a:rPr>
              <a:t>: https://ko.wikipedia.org/wiki/%EC%A7%91%ED%95%A9_%EB%8D%AE%EA%B0%9C_%EB%AC%B8%EC%A0%9C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500" dirty="0"/>
              <a:t>* </a:t>
            </a:r>
            <a:r>
              <a:rPr lang="ko-KR" altLang="en-US" sz="500" dirty="0"/>
              <a:t>출처</a:t>
            </a:r>
            <a:r>
              <a:rPr lang="en-US" altLang="ko-KR" sz="500" dirty="0"/>
              <a:t>https://www.researchgate.net/figure/Minimizing-the-Number-of-centers-in-a-Set-Covering-Model-and-Locating-them-to-Ensure-All_fig10_265664233/actions#reference</a:t>
            </a:r>
            <a:endParaRPr lang="ko-KR" altLang="en-US" sz="5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sz="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828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dirty="0">
                <a:solidFill>
                  <a:srgbClr val="202122"/>
                </a:solidFill>
                <a:latin typeface="Arial" panose="020B0604020202020204" pitchFamily="34" charset="0"/>
              </a:rPr>
              <a:t>출처 </a:t>
            </a:r>
            <a:r>
              <a:rPr lang="en-US" altLang="ko-KR" sz="800" dirty="0">
                <a:solidFill>
                  <a:srgbClr val="202122"/>
                </a:solidFill>
                <a:latin typeface="Arial" panose="020B0604020202020204" pitchFamily="34" charset="0"/>
              </a:rPr>
              <a:t>: https://ko.wikipedia.org/wiki/%EC%A7%91%ED%95%A9_%EB%8D%AE%EA%B0%9C_%EB%AC%B8%EC%A0%9C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500" dirty="0"/>
              <a:t>* </a:t>
            </a:r>
            <a:r>
              <a:rPr lang="ko-KR" altLang="en-US" sz="500" dirty="0"/>
              <a:t>출처</a:t>
            </a:r>
            <a:r>
              <a:rPr lang="en-US" altLang="ko-KR" sz="500" dirty="0"/>
              <a:t>https://www.researchgate.net/figure/Minimizing-the-Number-of-centers-in-a-Set-Covering-Model-and-Locating-them-to-Ensure-All_fig10_265664233/actions#reference</a:t>
            </a:r>
            <a:endParaRPr lang="ko-KR" altLang="en-US" sz="5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sz="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8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05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dirty="0">
                <a:solidFill>
                  <a:srgbClr val="202122"/>
                </a:solidFill>
                <a:latin typeface="Arial" panose="020B0604020202020204" pitchFamily="34" charset="0"/>
              </a:rPr>
              <a:t>출처 </a:t>
            </a:r>
            <a:r>
              <a:rPr lang="en-US" altLang="ko-KR" sz="800" dirty="0">
                <a:solidFill>
                  <a:srgbClr val="202122"/>
                </a:solidFill>
                <a:latin typeface="Arial" panose="020B0604020202020204" pitchFamily="34" charset="0"/>
              </a:rPr>
              <a:t>: https://ko.wikipedia.org/wiki/%EC%A7%91%ED%95%A9_%EB%8D%AE%EA%B0%9C_%EB%AC%B8%EC%A0%9C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500" dirty="0"/>
              <a:t>* </a:t>
            </a:r>
            <a:r>
              <a:rPr lang="ko-KR" altLang="en-US" sz="500" dirty="0"/>
              <a:t>출처</a:t>
            </a:r>
            <a:r>
              <a:rPr lang="en-US" altLang="ko-KR" sz="500" dirty="0"/>
              <a:t>https://www.researchgate.net/figure/Minimizing-the-Number-of-centers-in-a-Set-Covering-Model-and-Locating-them-to-Ensure-All_fig10_265664233/actions#reference</a:t>
            </a:r>
            <a:endParaRPr lang="ko-KR" altLang="en-US" sz="50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sz="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651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036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48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218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6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4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6DC51-BDCD-42E1-8AAF-FB7658234EAC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02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65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65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6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84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8B14F-0681-4B24-A130-580D14FB8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D76ABB-CC06-4C4B-8004-155387CA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972E1-F6C3-4931-9401-07996113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4F919-C331-4106-89BA-FF6CA4340C14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FA33D-CA08-483D-A388-98E215C8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0792D-C789-45F4-9A90-8C53924F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0C49-5A16-4F2C-9E26-E2D9A49C4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29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8AC2C-D427-44B0-AB66-3480D263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F3865-647E-4760-8C15-6F767C331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BA9A3-48CD-4784-9E66-ECC495E8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CC851-A6A1-423B-A651-7912BE77695F}" type="datetime1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9C3A07-1865-4200-A303-2F460441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D0672-E156-425C-B76C-F3A6010A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0C49-5A16-4F2C-9E26-E2D9A49C4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30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D76ABB-CC06-4C4B-8004-155387CA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9008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3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9" r:id="rId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6" r:id="rId17"/>
    <p:sldLayoutId id="2147483677" r:id="rId18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microsoft.com/office/2007/relationships/hdphoto" Target="../media/hdphoto4.wdp"/><Relationship Id="rId4" Type="http://schemas.openxmlformats.org/officeDocument/2006/relationships/image" Target="../media/image7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78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0.png"/><Relationship Id="rId5" Type="http://schemas.openxmlformats.org/officeDocument/2006/relationships/image" Target="../media/image79.jpeg"/><Relationship Id="rId10" Type="http://schemas.openxmlformats.org/officeDocument/2006/relationships/image" Target="../media/image450.png"/><Relationship Id="rId4" Type="http://schemas.microsoft.com/office/2007/relationships/hdphoto" Target="../media/hdphoto6.wdp"/><Relationship Id="rId9" Type="http://schemas.openxmlformats.org/officeDocument/2006/relationships/image" Target="../media/image4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8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82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hyperlink" Target="http://ux.stackexchange.com/questions/81382/does-it-matter-which-direction-an-icon-fac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4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://ux.stackexchange.com/questions/81382/does-it-matter-which-direction-an-icon-fac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7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svg"/><Relationship Id="rId20" Type="http://schemas.microsoft.com/office/2007/relationships/hdphoto" Target="../media/hdphoto3.wdp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hyperlink" Target="http://ux.stackexchange.com/questions/81382/does-it-matter-which-direction-an-icon-fac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4CEDB8-0A0A-4857-A574-D7A3AF6B3E01}"/>
              </a:ext>
            </a:extLst>
          </p:cNvPr>
          <p:cNvGrpSpPr/>
          <p:nvPr/>
        </p:nvGrpSpPr>
        <p:grpSpPr>
          <a:xfrm>
            <a:off x="0" y="3483296"/>
            <a:ext cx="9144000" cy="1843063"/>
            <a:chOff x="0" y="3297535"/>
            <a:chExt cx="9144000" cy="18430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D3DDA2-6DC8-4421-A96D-16B82447BE8E}"/>
                </a:ext>
              </a:extLst>
            </p:cNvPr>
            <p:cNvSpPr/>
            <p:nvPr/>
          </p:nvSpPr>
          <p:spPr>
            <a:xfrm>
              <a:off x="0" y="3925385"/>
              <a:ext cx="9144000" cy="1215213"/>
            </a:xfrm>
            <a:prstGeom prst="rect">
              <a:avLst/>
            </a:prstGeom>
            <a:solidFill>
              <a:srgbClr val="32AEB8"/>
            </a:solidFill>
            <a:ln>
              <a:solidFill>
                <a:srgbClr val="32A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CA38DC-AA5B-4E08-9CFF-459A38263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1928" y="3297535"/>
              <a:ext cx="1542160" cy="121063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282011"/>
          </a:xfrm>
          <a:prstGeom prst="rect">
            <a:avLst/>
          </a:prstGeom>
          <a:solidFill>
            <a:srgbClr val="32AEB8"/>
          </a:solidFill>
          <a:ln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5F213-AE45-460F-80C2-BCB87ECE0A69}"/>
              </a:ext>
            </a:extLst>
          </p:cNvPr>
          <p:cNvSpPr txBox="1"/>
          <p:nvPr/>
        </p:nvSpPr>
        <p:spPr>
          <a:xfrm>
            <a:off x="946281" y="1203598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E58B9-C0CF-4FB0-8F54-55E3AA262DA0}"/>
              </a:ext>
            </a:extLst>
          </p:cNvPr>
          <p:cNvSpPr txBox="1"/>
          <p:nvPr/>
        </p:nvSpPr>
        <p:spPr>
          <a:xfrm rot="10800000">
            <a:off x="7499009" y="1434138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67BE0F1-9DC0-4428-A9BF-D4E7195C4E78}"/>
              </a:ext>
            </a:extLst>
          </p:cNvPr>
          <p:cNvSpPr txBox="1">
            <a:spLocks/>
          </p:cNvSpPr>
          <p:nvPr/>
        </p:nvSpPr>
        <p:spPr>
          <a:xfrm>
            <a:off x="1925960" y="1340157"/>
            <a:ext cx="5292080" cy="1080121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</a:t>
            </a:r>
            <a:endParaRPr lang="en-US" altLang="ko-KR" sz="32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5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 </a:t>
            </a:r>
            <a:endParaRPr lang="en-US" altLang="ko-KR" sz="3200" b="1" dirty="0">
              <a:solidFill>
                <a:schemeClr val="accent5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3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설치 위치 선정</a:t>
            </a:r>
            <a:endParaRPr lang="en-US" altLang="ko-KR" sz="32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3943DDA2-9CA0-41C1-B6B1-FD2C8B0B3A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9" b="99590" l="2725" r="98229">
                        <a14:foregroundMark x1="2997" y1="65574" x2="545" y2="84426"/>
                        <a14:foregroundMark x1="545" y1="84426" x2="8992" y2="95697"/>
                        <a14:foregroundMark x1="8992" y1="95697" x2="15668" y2="96107"/>
                        <a14:foregroundMark x1="30790" y1="64549" x2="26431" y2="96926"/>
                        <a14:foregroundMark x1="2861" y1="68852" x2="5450" y2="97336"/>
                        <a14:foregroundMark x1="87330" y1="10246" x2="94142" y2="24180"/>
                        <a14:foregroundMark x1="94142" y1="24180" x2="91008" y2="28689"/>
                        <a14:foregroundMark x1="76975" y1="3893" x2="79428" y2="4713"/>
                        <a14:foregroundMark x1="98501" y1="25820" x2="95913" y2="35861"/>
                        <a14:foregroundMark x1="45777" y1="31352" x2="33651" y2="25205"/>
                        <a14:foregroundMark x1="33651" y1="25205" x2="38692" y2="41598"/>
                        <a14:foregroundMark x1="38692" y1="41598" x2="50272" y2="34221"/>
                        <a14:foregroundMark x1="50272" y1="34221" x2="37330" y2="35041"/>
                        <a14:foregroundMark x1="37330" y1="35041" x2="38556" y2="31967"/>
                        <a14:foregroundMark x1="32289" y1="61680" x2="29700" y2="97336"/>
                        <a14:foregroundMark x1="49864" y1="65984" x2="47548" y2="99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49740"/>
            <a:ext cx="853139" cy="567209"/>
          </a:xfrm>
          <a:prstGeom prst="rect">
            <a:avLst/>
          </a:prstGeom>
        </p:spPr>
      </p:pic>
      <p:pic>
        <p:nvPicPr>
          <p:cNvPr id="12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id="{95CE053F-DA18-4063-BCB0-DD28AD43F8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92" y="378576"/>
            <a:ext cx="576064" cy="576064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A3BC45D-A49D-425B-9159-4795ED097DF8}"/>
              </a:ext>
            </a:extLst>
          </p:cNvPr>
          <p:cNvSpPr txBox="1">
            <a:spLocks/>
          </p:cNvSpPr>
          <p:nvPr/>
        </p:nvSpPr>
        <p:spPr>
          <a:xfrm>
            <a:off x="4160162" y="4683946"/>
            <a:ext cx="936104" cy="416808"/>
          </a:xfr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IME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75090EE-8554-4B8F-86AD-35E3C68EEC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2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973"/>
                    </a14:imgEffect>
                    <a14:imgEffect>
                      <a14:saturation sat="49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4" y="2665948"/>
            <a:ext cx="3232907" cy="12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0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CE3BF5-2EBF-4E90-8428-79FA7742A3E1}"/>
              </a:ext>
            </a:extLst>
          </p:cNvPr>
          <p:cNvGrpSpPr/>
          <p:nvPr/>
        </p:nvGrpSpPr>
        <p:grpSpPr>
          <a:xfrm>
            <a:off x="4852006" y="1131536"/>
            <a:ext cx="4016158" cy="3523382"/>
            <a:chOff x="5824330" y="1249783"/>
            <a:chExt cx="5576297" cy="484422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061A8B-DF40-485A-8CDB-108CF998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5137" y="1252108"/>
              <a:ext cx="2858440" cy="241933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9F7E381-CB4D-40BF-B6FF-B99BFD32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9688" y="1249783"/>
              <a:ext cx="2710939" cy="23842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46EDEB-A61A-481B-A1E4-A8A3C499F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4330" y="3651573"/>
              <a:ext cx="2865358" cy="24424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DF0E70-0A7B-4953-8B90-D0FD26CF0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3577" y="3625001"/>
              <a:ext cx="2710939" cy="246477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5F6F30-B6A7-45C0-95D2-956F2DA7479E}"/>
              </a:ext>
            </a:extLst>
          </p:cNvPr>
          <p:cNvSpPr txBox="1"/>
          <p:nvPr/>
        </p:nvSpPr>
        <p:spPr>
          <a:xfrm>
            <a:off x="4848186" y="1131537"/>
            <a:ext cx="1029770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인구 현황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0C9F1-75CD-4BE2-A968-86C3DA9A02E5}"/>
              </a:ext>
            </a:extLst>
          </p:cNvPr>
          <p:cNvSpPr txBox="1"/>
          <p:nvPr/>
        </p:nvSpPr>
        <p:spPr>
          <a:xfrm>
            <a:off x="6855545" y="1131537"/>
            <a:ext cx="1029770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 인구 현황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43380E-B6C8-48CC-A2AF-01252705CC43}"/>
              </a:ext>
            </a:extLst>
          </p:cNvPr>
          <p:cNvSpPr txBox="1"/>
          <p:nvPr/>
        </p:nvSpPr>
        <p:spPr>
          <a:xfrm>
            <a:off x="4848186" y="2885044"/>
            <a:ext cx="1081032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 가능 인구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9DBCC9-F002-40BF-BECB-053B21495FDE}"/>
              </a:ext>
            </a:extLst>
          </p:cNvPr>
          <p:cNvSpPr txBox="1"/>
          <p:nvPr/>
        </p:nvSpPr>
        <p:spPr>
          <a:xfrm>
            <a:off x="6855545" y="2885044"/>
            <a:ext cx="1029770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 인구 현황</a:t>
            </a: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AFAB6539-CA5B-4C68-A33D-4C6949CDB90F}"/>
              </a:ext>
            </a:extLst>
          </p:cNvPr>
          <p:cNvSpPr/>
          <p:nvPr/>
        </p:nvSpPr>
        <p:spPr>
          <a:xfrm>
            <a:off x="5929218" y="2381140"/>
            <a:ext cx="331796" cy="346249"/>
          </a:xfrm>
          <a:prstGeom prst="flowChartConnector">
            <a:avLst/>
          </a:prstGeom>
          <a:noFill/>
          <a:ln w="41275">
            <a:solidFill>
              <a:srgbClr val="9C9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703167-1587-4819-ABC7-97F25DA7F2FE}"/>
              </a:ext>
            </a:extLst>
          </p:cNvPr>
          <p:cNvSpPr txBox="1"/>
          <p:nvPr/>
        </p:nvSpPr>
        <p:spPr>
          <a:xfrm>
            <a:off x="5393846" y="2437030"/>
            <a:ext cx="552663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인계동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BBE833-27A0-4713-9AE7-001AB9AC004D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C8324F57-06CA-41AC-99E1-4D4D25EA07C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0D83F1-F352-438C-8CB2-A15141E19F69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70CF9-FC50-4503-8F61-DE24055102DE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0728C796-CC43-4447-BC18-48D44E8E72FE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A8F586-2127-44AF-8F25-96C349FD8844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itle 2">
            <a:extLst>
              <a:ext uri="{FF2B5EF4-FFF2-40B4-BE49-F238E27FC236}">
                <a16:creationId xmlns:a16="http://schemas.microsoft.com/office/drawing/2014/main" id="{25AF67D1-8B1E-492D-8B02-CDFF98E6002D}"/>
              </a:ext>
            </a:extLst>
          </p:cNvPr>
          <p:cNvSpPr txBox="1">
            <a:spLocks/>
          </p:cNvSpPr>
          <p:nvPr/>
        </p:nvSpPr>
        <p:spPr>
          <a:xfrm>
            <a:off x="290784" y="721686"/>
            <a:ext cx="4400794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인구 현황 관련 시각화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(1) –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전체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고령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생산가능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유소년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1EBF5DA-D041-491A-B4F8-F557A51D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84926"/>
              </p:ext>
            </p:extLst>
          </p:nvPr>
        </p:nvGraphicFramePr>
        <p:xfrm>
          <a:off x="309014" y="3966043"/>
          <a:ext cx="4296164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3845547217"/>
                    </a:ext>
                  </a:extLst>
                </a:gridCol>
                <a:gridCol w="878791">
                  <a:extLst>
                    <a:ext uri="{9D8B030D-6E8A-4147-A177-3AD203B41FA5}">
                      <a16:colId xmlns:a16="http://schemas.microsoft.com/office/drawing/2014/main" val="3177309308"/>
                    </a:ext>
                  </a:extLst>
                </a:gridCol>
                <a:gridCol w="361146">
                  <a:extLst>
                    <a:ext uri="{9D8B030D-6E8A-4147-A177-3AD203B41FA5}">
                      <a16:colId xmlns:a16="http://schemas.microsoft.com/office/drawing/2014/main" val="3921805635"/>
                    </a:ext>
                  </a:extLst>
                </a:gridCol>
                <a:gridCol w="2148450">
                  <a:extLst>
                    <a:ext uri="{9D8B030D-6E8A-4147-A177-3AD203B41FA5}">
                      <a16:colId xmlns:a16="http://schemas.microsoft.com/office/drawing/2014/main" val="4250711494"/>
                    </a:ext>
                  </a:extLst>
                </a:gridCol>
              </a:tblGrid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동이름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동별인구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3678"/>
                  </a:ext>
                </a:extLst>
              </a:tr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파장동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3593.8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(((127.01079…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3244"/>
                  </a:ext>
                </a:extLst>
              </a:tr>
              <a:tr h="20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정자동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18848.4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(((126.98697...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6557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6C92354-ED1D-4BA0-B726-15EC0134DBA8}"/>
              </a:ext>
            </a:extLst>
          </p:cNvPr>
          <p:cNvSpPr/>
          <p:nvPr/>
        </p:nvSpPr>
        <p:spPr>
          <a:xfrm>
            <a:off x="259524" y="2085417"/>
            <a:ext cx="4296164" cy="1709528"/>
          </a:xfrm>
          <a:prstGeom prst="roundRect">
            <a:avLst>
              <a:gd name="adj" fmla="val 8507"/>
            </a:avLst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인구가 외곽 보다는 중앙에 몰려 있으며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지역이라는 것을 확인할 수 있음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현황이 가장 많은 곳은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인계동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주변으로 확인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 인구와 생산 가능 인구의 분포가 비슷함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미세먼지에 취약한 고령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 인구를 고려하여 모델링 수행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부여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93863B-5E4B-46DE-AAE0-D6D4AD1ECD19}"/>
              </a:ext>
            </a:extLst>
          </p:cNvPr>
          <p:cNvGrpSpPr/>
          <p:nvPr/>
        </p:nvGrpSpPr>
        <p:grpSpPr>
          <a:xfrm>
            <a:off x="266630" y="1161978"/>
            <a:ext cx="4309514" cy="659801"/>
            <a:chOff x="81947" y="2647049"/>
            <a:chExt cx="4309514" cy="72227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A3DC7EB-F5DB-4ADC-93BF-D45C05DC79B0}"/>
                </a:ext>
              </a:extLst>
            </p:cNvPr>
            <p:cNvSpPr/>
            <p:nvPr/>
          </p:nvSpPr>
          <p:spPr>
            <a:xfrm>
              <a:off x="95297" y="2647049"/>
              <a:ext cx="4296164" cy="722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100x100 grid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형식의 인구 현황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적음                                     많음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592EF89-45CE-4E19-8332-5968C984484E}"/>
                </a:ext>
              </a:extLst>
            </p:cNvPr>
            <p:cNvSpPr/>
            <p:nvPr/>
          </p:nvSpPr>
          <p:spPr>
            <a:xfrm>
              <a:off x="81947" y="2647049"/>
              <a:ext cx="213125" cy="7222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65BD9B3-2012-4D13-9C46-43A657B0227E}"/>
                </a:ext>
              </a:extLst>
            </p:cNvPr>
            <p:cNvSpPr/>
            <p:nvPr/>
          </p:nvSpPr>
          <p:spPr>
            <a:xfrm>
              <a:off x="705703" y="3072164"/>
              <a:ext cx="949857" cy="211503"/>
            </a:xfrm>
            <a:prstGeom prst="rect">
              <a:avLst/>
            </a:prstGeom>
            <a:gradFill>
              <a:gsLst>
                <a:gs pos="37000">
                  <a:srgbClr val="636B62"/>
                </a:gs>
                <a:gs pos="100000">
                  <a:srgbClr val="FFFFFF"/>
                </a:gs>
                <a:gs pos="98000">
                  <a:srgbClr val="31BF3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7D4351A4-C897-4E4D-9468-E68C021DE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4" y="1923678"/>
            <a:ext cx="255281" cy="255281"/>
          </a:xfrm>
          <a:prstGeom prst="rect">
            <a:avLst/>
          </a:prstGeom>
        </p:spPr>
      </p:pic>
      <p:sp>
        <p:nvSpPr>
          <p:cNvPr id="42" name="Title 2">
            <a:extLst>
              <a:ext uri="{FF2B5EF4-FFF2-40B4-BE49-F238E27FC236}">
                <a16:creationId xmlns:a16="http://schemas.microsoft.com/office/drawing/2014/main" id="{FAA6C3CB-4FDF-4F31-B864-F0F4A6DFED31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3505AE-1047-47AE-AF36-C271B1E55DFC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D89FA72-7C16-409E-A5C8-416433D588C9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36D786A-8E91-414E-874C-8EC3E2845E7E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00E597E-0022-4B92-BFCE-A0C8FA7DD018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209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BBE833-27A0-4713-9AE7-001AB9AC004D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C8324F57-06CA-41AC-99E1-4D4D25EA07C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0D83F1-F352-438C-8CB2-A15141E19F69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70CF9-FC50-4503-8F61-DE24055102DE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0728C796-CC43-4447-BC18-48D44E8E72FE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A8F586-2127-44AF-8F25-96C349FD8844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itle 2">
            <a:extLst>
              <a:ext uri="{FF2B5EF4-FFF2-40B4-BE49-F238E27FC236}">
                <a16:creationId xmlns:a16="http://schemas.microsoft.com/office/drawing/2014/main" id="{25AF67D1-8B1E-492D-8B02-CDFF98E6002D}"/>
              </a:ext>
            </a:extLst>
          </p:cNvPr>
          <p:cNvSpPr txBox="1">
            <a:spLocks/>
          </p:cNvSpPr>
          <p:nvPr/>
        </p:nvSpPr>
        <p:spPr>
          <a:xfrm>
            <a:off x="301059" y="735398"/>
            <a:ext cx="396874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인구 현황 관련 시각화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(2) –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수원시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행정동별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인구 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1EBF5DA-D041-491A-B4F8-F557A51D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232537"/>
              </p:ext>
            </p:extLst>
          </p:nvPr>
        </p:nvGraphicFramePr>
        <p:xfrm>
          <a:off x="266630" y="3654501"/>
          <a:ext cx="4296164" cy="7316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3845547217"/>
                    </a:ext>
                  </a:extLst>
                </a:gridCol>
                <a:gridCol w="878791">
                  <a:extLst>
                    <a:ext uri="{9D8B030D-6E8A-4147-A177-3AD203B41FA5}">
                      <a16:colId xmlns:a16="http://schemas.microsoft.com/office/drawing/2014/main" val="3177309308"/>
                    </a:ext>
                  </a:extLst>
                </a:gridCol>
                <a:gridCol w="361146">
                  <a:extLst>
                    <a:ext uri="{9D8B030D-6E8A-4147-A177-3AD203B41FA5}">
                      <a16:colId xmlns:a16="http://schemas.microsoft.com/office/drawing/2014/main" val="3921805635"/>
                    </a:ext>
                  </a:extLst>
                </a:gridCol>
                <a:gridCol w="2148450">
                  <a:extLst>
                    <a:ext uri="{9D8B030D-6E8A-4147-A177-3AD203B41FA5}">
                      <a16:colId xmlns:a16="http://schemas.microsoft.com/office/drawing/2014/main" val="4250711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동이름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동별인구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3678"/>
                  </a:ext>
                </a:extLst>
              </a:tr>
              <a:tr h="2515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파장동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3593.8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(((127.01079…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3244"/>
                  </a:ext>
                </a:extLst>
              </a:tr>
              <a:tr h="2515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정자동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18848.4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(((126.98697...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655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1E19EAE-482D-4470-B811-40C5C3D3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19" y="1130870"/>
            <a:ext cx="3999101" cy="3412333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9648CE-1BF7-4E36-9EEE-669ACF171784}"/>
              </a:ext>
            </a:extLst>
          </p:cNvPr>
          <p:cNvSpPr/>
          <p:nvPr/>
        </p:nvSpPr>
        <p:spPr>
          <a:xfrm>
            <a:off x="275836" y="2330723"/>
            <a:ext cx="4296164" cy="1168058"/>
          </a:xfrm>
          <a:prstGeom prst="roundRect">
            <a:avLst>
              <a:gd name="adj" fmla="val 8507"/>
            </a:avLst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행정동 인구 현황을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나타냄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현황이 가장 많은 곳은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매탄동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권선동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영통동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정자동으로 확인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628649B-8192-43F1-8D28-17895076327A}"/>
              </a:ext>
            </a:extLst>
          </p:cNvPr>
          <p:cNvGrpSpPr/>
          <p:nvPr/>
        </p:nvGrpSpPr>
        <p:grpSpPr>
          <a:xfrm>
            <a:off x="266630" y="1203598"/>
            <a:ext cx="4309514" cy="891067"/>
            <a:chOff x="81947" y="2647049"/>
            <a:chExt cx="4309514" cy="72227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DF7CD6-8827-4DFC-963B-61B2234EF881}"/>
                </a:ext>
              </a:extLst>
            </p:cNvPr>
            <p:cNvSpPr/>
            <p:nvPr/>
          </p:nvSpPr>
          <p:spPr>
            <a:xfrm>
              <a:off x="95297" y="2647049"/>
              <a:ext cx="4296164" cy="722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100x100 grid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형식의 전체 인구 현황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수원시 법정경계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읍면동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적음                                     많음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DDAEF27-1DA0-4F9C-871C-1A5A1E23B6CF}"/>
                </a:ext>
              </a:extLst>
            </p:cNvPr>
            <p:cNvSpPr/>
            <p:nvPr/>
          </p:nvSpPr>
          <p:spPr>
            <a:xfrm>
              <a:off x="81947" y="2647049"/>
              <a:ext cx="213125" cy="7222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5BD9B3-2012-4D13-9C46-43A657B0227E}"/>
              </a:ext>
            </a:extLst>
          </p:cNvPr>
          <p:cNvSpPr/>
          <p:nvPr/>
        </p:nvSpPr>
        <p:spPr>
          <a:xfrm>
            <a:off x="899592" y="1787759"/>
            <a:ext cx="949857" cy="211503"/>
          </a:xfrm>
          <a:prstGeom prst="rect">
            <a:avLst/>
          </a:prstGeom>
          <a:gradFill flip="none" rotWithShape="1">
            <a:gsLst>
              <a:gs pos="16000">
                <a:srgbClr val="1F0011"/>
              </a:gs>
              <a:gs pos="100000">
                <a:srgbClr val="FFFFFF"/>
              </a:gs>
              <a:gs pos="35000">
                <a:srgbClr val="2024B1"/>
              </a:gs>
              <a:gs pos="99000">
                <a:srgbClr val="23B3B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1B9FFBE-FD5A-4872-AD4A-7FB8A508E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1" y="2194812"/>
            <a:ext cx="255281" cy="255281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3EFE1B89-956E-488A-972C-FDD39991920E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BE0849-A71D-4F23-A0CD-4B65BE3E900C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8009EC7-22DD-40A5-84A8-11A07121D7DC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3060380-4F34-4A4B-9E2A-4363EF8EB728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33E42F7-3916-4FE7-A5E7-43A8E9C6C13B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4964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88B2FE-2D36-40B0-AB55-6704A07B20BB}"/>
              </a:ext>
            </a:extLst>
          </p:cNvPr>
          <p:cNvGrpSpPr/>
          <p:nvPr/>
        </p:nvGrpSpPr>
        <p:grpSpPr>
          <a:xfrm>
            <a:off x="4871529" y="1161979"/>
            <a:ext cx="4005841" cy="3425996"/>
            <a:chOff x="4871529" y="1167723"/>
            <a:chExt cx="3643821" cy="314368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1648B87-D7FE-47CD-ADE2-B93A4F1EA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529" y="1167723"/>
              <a:ext cx="3643821" cy="3143689"/>
            </a:xfrm>
            <a:prstGeom prst="rect">
              <a:avLst/>
            </a:prstGeom>
          </p:spPr>
        </p:pic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B897AA4B-60B4-4731-8078-7118EA151E09}"/>
                </a:ext>
              </a:extLst>
            </p:cNvPr>
            <p:cNvSpPr/>
            <p:nvPr/>
          </p:nvSpPr>
          <p:spPr>
            <a:xfrm>
              <a:off x="6287170" y="3008019"/>
              <a:ext cx="429096" cy="346249"/>
            </a:xfrm>
            <a:prstGeom prst="flowChartConnector">
              <a:avLst/>
            </a:prstGeom>
            <a:noFill/>
            <a:ln w="41275">
              <a:solidFill>
                <a:srgbClr val="9C9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EB561-2C1A-498C-BB37-31EE23211DCB}"/>
                </a:ext>
              </a:extLst>
            </p:cNvPr>
            <p:cNvSpPr txBox="1"/>
            <p:nvPr/>
          </p:nvSpPr>
          <p:spPr>
            <a:xfrm>
              <a:off x="6455736" y="3348104"/>
              <a:ext cx="571880" cy="230832"/>
            </a:xfrm>
            <a:prstGeom prst="rect">
              <a:avLst/>
            </a:prstGeom>
            <a:solidFill>
              <a:srgbClr val="9C9C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수원역</a:t>
              </a: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84A25256-4D3A-485E-9129-5C684B79C747}"/>
                </a:ext>
              </a:extLst>
            </p:cNvPr>
            <p:cNvSpPr/>
            <p:nvPr/>
          </p:nvSpPr>
          <p:spPr>
            <a:xfrm>
              <a:off x="6668094" y="2819655"/>
              <a:ext cx="429096" cy="346249"/>
            </a:xfrm>
            <a:prstGeom prst="flowChartConnector">
              <a:avLst/>
            </a:prstGeom>
            <a:noFill/>
            <a:ln w="41275">
              <a:solidFill>
                <a:srgbClr val="9C9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F2A0EB-F416-46D9-B3F9-C6A4A121F9FD}"/>
                </a:ext>
              </a:extLst>
            </p:cNvPr>
            <p:cNvSpPr txBox="1"/>
            <p:nvPr/>
          </p:nvSpPr>
          <p:spPr>
            <a:xfrm>
              <a:off x="7096464" y="2902326"/>
              <a:ext cx="571880" cy="230832"/>
            </a:xfrm>
            <a:prstGeom prst="rect">
              <a:avLst/>
            </a:prstGeom>
            <a:solidFill>
              <a:srgbClr val="9C9C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인계동</a:t>
              </a:r>
              <a:endPara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5DC83F-9994-412E-9CDE-64519D1DC4C5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D73C7D83-5277-49E3-BCD6-15E4A04B01A0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C6C067-7B6D-499A-904A-2D2793CFF314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6EFF8A-579A-4C61-8681-E58F00F832F8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9E117414-9304-462E-BB16-0CDD57786979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844233-EC69-468A-AF89-F0D5ED9493F7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1" name="Title 2">
            <a:extLst>
              <a:ext uri="{FF2B5EF4-FFF2-40B4-BE49-F238E27FC236}">
                <a16:creationId xmlns:a16="http://schemas.microsoft.com/office/drawing/2014/main" id="{70AB8F7D-8FCB-412D-A74C-3512EAD6B5CF}"/>
              </a:ext>
            </a:extLst>
          </p:cNvPr>
          <p:cNvSpPr txBox="1">
            <a:spLocks/>
          </p:cNvSpPr>
          <p:nvPr/>
        </p:nvSpPr>
        <p:spPr>
          <a:xfrm>
            <a:off x="289116" y="733889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버스정류장 근방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승하차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인원 시각화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8C9E8D4-71D2-4544-98C7-154FCFEF0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38716"/>
              </p:ext>
            </p:extLst>
          </p:nvPr>
        </p:nvGraphicFramePr>
        <p:xfrm>
          <a:off x="279980" y="3902175"/>
          <a:ext cx="4296164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3845547217"/>
                    </a:ext>
                  </a:extLst>
                </a:gridCol>
                <a:gridCol w="878791">
                  <a:extLst>
                    <a:ext uri="{9D8B030D-6E8A-4147-A177-3AD203B41FA5}">
                      <a16:colId xmlns:a16="http://schemas.microsoft.com/office/drawing/2014/main" val="3177309308"/>
                    </a:ext>
                  </a:extLst>
                </a:gridCol>
                <a:gridCol w="361146">
                  <a:extLst>
                    <a:ext uri="{9D8B030D-6E8A-4147-A177-3AD203B41FA5}">
                      <a16:colId xmlns:a16="http://schemas.microsoft.com/office/drawing/2014/main" val="3921805635"/>
                    </a:ext>
                  </a:extLst>
                </a:gridCol>
                <a:gridCol w="2148450">
                  <a:extLst>
                    <a:ext uri="{9D8B030D-6E8A-4147-A177-3AD203B41FA5}">
                      <a16:colId xmlns:a16="http://schemas.microsoft.com/office/drawing/2014/main" val="4250711494"/>
                    </a:ext>
                  </a:extLst>
                </a:gridCol>
              </a:tblGrid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gid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동별인구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3678"/>
                  </a:ext>
                </a:extLst>
              </a:tr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파장동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3593.8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(((127.01079…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3244"/>
                  </a:ext>
                </a:extLst>
              </a:tr>
              <a:tr h="20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정자동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18848.4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(((126.98697...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6557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D035F11-7A66-4620-8FD3-BB8E38B7369B}"/>
              </a:ext>
            </a:extLst>
          </p:cNvPr>
          <p:cNvSpPr/>
          <p:nvPr/>
        </p:nvSpPr>
        <p:spPr>
          <a:xfrm>
            <a:off x="266630" y="2184094"/>
            <a:ext cx="4296164" cy="1471836"/>
          </a:xfrm>
          <a:prstGeom prst="roundRect">
            <a:avLst>
              <a:gd name="adj" fmla="val 8507"/>
            </a:avLst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 기준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300m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 버스정류장의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인원을 각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할당</a:t>
            </a:r>
            <a:b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버스 정류장의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인원을 근방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300m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내의 유동인구로 간주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수원역과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인계동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근방의 버스정류장 </a:t>
            </a: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인원이 많은 것을 확인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D7E6AB-A8BF-482A-A8C3-FE1E7F3217E4}"/>
              </a:ext>
            </a:extLst>
          </p:cNvPr>
          <p:cNvGrpSpPr/>
          <p:nvPr/>
        </p:nvGrpSpPr>
        <p:grpSpPr>
          <a:xfrm>
            <a:off x="266630" y="1161978"/>
            <a:ext cx="4309514" cy="781645"/>
            <a:chOff x="81947" y="2647049"/>
            <a:chExt cx="4309514" cy="72227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B0848C-C6A5-481A-B857-E240FA1ACCA9}"/>
                </a:ext>
              </a:extLst>
            </p:cNvPr>
            <p:cNvSpPr/>
            <p:nvPr/>
          </p:nvSpPr>
          <p:spPr>
            <a:xfrm>
              <a:off x="95297" y="2647049"/>
              <a:ext cx="4296164" cy="722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100x100 grid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형식의 인구 현황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lvl="1"/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승하차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이력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(1) ~ (5)</a:t>
              </a:r>
            </a:p>
            <a:p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적음                                     많음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2FD9B8-9F59-4731-B1F4-5B5B5542A0C9}"/>
                </a:ext>
              </a:extLst>
            </p:cNvPr>
            <p:cNvSpPr/>
            <p:nvPr/>
          </p:nvSpPr>
          <p:spPr>
            <a:xfrm>
              <a:off x="81947" y="2647049"/>
              <a:ext cx="213125" cy="7222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880944-9EDF-4413-985D-2B04CDBE2391}"/>
                </a:ext>
              </a:extLst>
            </p:cNvPr>
            <p:cNvSpPr/>
            <p:nvPr/>
          </p:nvSpPr>
          <p:spPr>
            <a:xfrm>
              <a:off x="705703" y="3072164"/>
              <a:ext cx="949857" cy="211503"/>
            </a:xfrm>
            <a:prstGeom prst="rect">
              <a:avLst/>
            </a:prstGeom>
            <a:gradFill flip="none" rotWithShape="1">
              <a:gsLst>
                <a:gs pos="37000">
                  <a:srgbClr val="C241C7"/>
                </a:gs>
                <a:gs pos="100000">
                  <a:srgbClr val="FFFFFF"/>
                </a:gs>
                <a:gs pos="93000">
                  <a:schemeClr val="bg1"/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6CD8CE39-4667-4FE8-B580-B508FAF08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6" y="2056452"/>
            <a:ext cx="255281" cy="25528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E87E45-A301-46FB-8DBB-7A51CF88F77C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3201896E-46C9-49C9-B2B7-DA446B4A7AD2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62CF005-90BF-4E15-BB4B-106783FB25C2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AA7B3C4-396E-44C6-B59D-D7A3804311E4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72D1CF6F-51F4-422D-B4CD-5788D79B3C27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07839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4D45FC-727C-40BD-AEB7-DEF6BD7B67D5}"/>
              </a:ext>
            </a:extLst>
          </p:cNvPr>
          <p:cNvGrpSpPr/>
          <p:nvPr/>
        </p:nvGrpSpPr>
        <p:grpSpPr>
          <a:xfrm>
            <a:off x="4860032" y="1152334"/>
            <a:ext cx="4017338" cy="3435640"/>
            <a:chOff x="4834487" y="1178170"/>
            <a:chExt cx="3608097" cy="307224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A10BE97-FF2C-47DF-ABEE-38DF66D5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4487" y="1178170"/>
              <a:ext cx="3608097" cy="3072242"/>
            </a:xfrm>
            <a:prstGeom prst="rect">
              <a:avLst/>
            </a:prstGeom>
          </p:spPr>
        </p:pic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22242935-D496-4ED8-86E3-4CE75817EF35}"/>
                </a:ext>
              </a:extLst>
            </p:cNvPr>
            <p:cNvSpPr/>
            <p:nvPr/>
          </p:nvSpPr>
          <p:spPr>
            <a:xfrm>
              <a:off x="6287170" y="3008019"/>
              <a:ext cx="331796" cy="346249"/>
            </a:xfrm>
            <a:prstGeom prst="flowChartConnector">
              <a:avLst/>
            </a:prstGeom>
            <a:noFill/>
            <a:ln w="41275">
              <a:solidFill>
                <a:srgbClr val="9C9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FF62BA-931C-40C6-8683-60DD2515D055}"/>
                </a:ext>
              </a:extLst>
            </p:cNvPr>
            <p:cNvSpPr txBox="1"/>
            <p:nvPr/>
          </p:nvSpPr>
          <p:spPr>
            <a:xfrm>
              <a:off x="6417434" y="3407252"/>
              <a:ext cx="508537" cy="230832"/>
            </a:xfrm>
            <a:prstGeom prst="rect">
              <a:avLst/>
            </a:prstGeom>
            <a:solidFill>
              <a:srgbClr val="9C9C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수원역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E2BB31-AA0C-4FEF-943C-22ACA9137DAB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6B391852-6D6B-434E-9339-87B61EE2413B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51CFCC-3CB7-4FBB-8100-D47DF5A095C9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1D3EDE-BB03-4CA8-B0EE-E5FB76FA35B3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4AAFA77D-1283-42FC-AC49-DA7735642C4A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AA7727-187C-416E-A747-EBA6F3E728AD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5DA9D5BB-8407-4530-9139-4FF664674970}"/>
              </a:ext>
            </a:extLst>
          </p:cNvPr>
          <p:cNvSpPr txBox="1">
            <a:spLocks/>
          </p:cNvSpPr>
          <p:nvPr/>
        </p:nvSpPr>
        <p:spPr>
          <a:xfrm>
            <a:off x="314056" y="734927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출근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퇴근 시간 유동인구 시각화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53325BA6-5044-46C1-AA61-A8903A766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22894"/>
              </p:ext>
            </p:extLst>
          </p:nvPr>
        </p:nvGraphicFramePr>
        <p:xfrm>
          <a:off x="279980" y="3830166"/>
          <a:ext cx="4296164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3845547217"/>
                    </a:ext>
                  </a:extLst>
                </a:gridCol>
                <a:gridCol w="878791">
                  <a:extLst>
                    <a:ext uri="{9D8B030D-6E8A-4147-A177-3AD203B41FA5}">
                      <a16:colId xmlns:a16="http://schemas.microsoft.com/office/drawing/2014/main" val="3177309308"/>
                    </a:ext>
                  </a:extLst>
                </a:gridCol>
                <a:gridCol w="361146">
                  <a:extLst>
                    <a:ext uri="{9D8B030D-6E8A-4147-A177-3AD203B41FA5}">
                      <a16:colId xmlns:a16="http://schemas.microsoft.com/office/drawing/2014/main" val="3921805635"/>
                    </a:ext>
                  </a:extLst>
                </a:gridCol>
                <a:gridCol w="2148450">
                  <a:extLst>
                    <a:ext uri="{9D8B030D-6E8A-4147-A177-3AD203B41FA5}">
                      <a16:colId xmlns:a16="http://schemas.microsoft.com/office/drawing/2014/main" val="4250711494"/>
                    </a:ext>
                  </a:extLst>
                </a:gridCol>
              </a:tblGrid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동이름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동별인구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3678"/>
                  </a:ext>
                </a:extLst>
              </a:tr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파장동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3593.8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(((127.01079…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3244"/>
                  </a:ext>
                </a:extLst>
              </a:tr>
              <a:tr h="20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정자동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18848.4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(((126.98697...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6557"/>
                  </a:ext>
                </a:extLst>
              </a:tr>
            </a:tbl>
          </a:graphicData>
        </a:graphic>
      </p:graphicFrame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E04B1-D87E-4C1A-8D88-F6021CAFEFAF}"/>
              </a:ext>
            </a:extLst>
          </p:cNvPr>
          <p:cNvSpPr/>
          <p:nvPr/>
        </p:nvSpPr>
        <p:spPr>
          <a:xfrm>
            <a:off x="266630" y="2051320"/>
            <a:ext cx="4296164" cy="1223158"/>
          </a:xfrm>
          <a:prstGeom prst="roundRect">
            <a:avLst>
              <a:gd name="adj" fmla="val 8507"/>
            </a:avLst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일관성을 위해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50x50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100x100 grid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7/8/9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시를 출근시간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18/19/20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시를 퇴근시간으로 간주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 근처에 출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퇴근 시 유동인구가 많은 것을 확인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BD3F056-45C2-42C5-8E91-7F6689EEC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6" y="1923678"/>
            <a:ext cx="255281" cy="25528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1EB11E-39B1-48DF-B9C0-60D31F5F857A}"/>
              </a:ext>
            </a:extLst>
          </p:cNvPr>
          <p:cNvGrpSpPr/>
          <p:nvPr/>
        </p:nvGrpSpPr>
        <p:grpSpPr>
          <a:xfrm>
            <a:off x="266630" y="1161978"/>
            <a:ext cx="4309514" cy="659801"/>
            <a:chOff x="81947" y="2647049"/>
            <a:chExt cx="4309514" cy="72227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5870CA-2FDF-4BCD-AD13-F3277C003C21}"/>
                </a:ext>
              </a:extLst>
            </p:cNvPr>
            <p:cNvSpPr/>
            <p:nvPr/>
          </p:nvSpPr>
          <p:spPr>
            <a:xfrm>
              <a:off x="95297" y="2647049"/>
              <a:ext cx="4296164" cy="722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50x50 grid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형식의 시간대별 유동인구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적음                                     많음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1E8F47A-6492-460D-BF63-D5833887570C}"/>
                </a:ext>
              </a:extLst>
            </p:cNvPr>
            <p:cNvSpPr/>
            <p:nvPr/>
          </p:nvSpPr>
          <p:spPr>
            <a:xfrm>
              <a:off x="81947" y="2647049"/>
              <a:ext cx="213125" cy="7222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A324B9-18D9-4E8B-938E-7BE2AA507DDD}"/>
              </a:ext>
            </a:extLst>
          </p:cNvPr>
          <p:cNvSpPr/>
          <p:nvPr/>
        </p:nvSpPr>
        <p:spPr>
          <a:xfrm>
            <a:off x="899062" y="1511535"/>
            <a:ext cx="949857" cy="214143"/>
          </a:xfrm>
          <a:prstGeom prst="rect">
            <a:avLst/>
          </a:prstGeom>
          <a:gradFill flip="none" rotWithShape="1">
            <a:gsLst>
              <a:gs pos="37000">
                <a:srgbClr val="C241C7"/>
              </a:gs>
              <a:gs pos="100000">
                <a:srgbClr val="FFFFFF"/>
              </a:gs>
              <a:gs pos="93000">
                <a:schemeClr val="bg1"/>
              </a:gs>
            </a:gsLst>
            <a:lin ang="0" scaled="1"/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E79DD3-9A6C-4B72-AE30-9C51989C89CF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BD78639E-09DA-4695-BDDE-EDABA4771ED7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29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0EE6AF4-1267-4032-8002-D124717DC847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79D5D108-4121-4264-811E-74303367C270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1730942-5B70-4C7C-8087-944AB345DDB8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16465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2382D-9ECB-4B84-B879-CE6007C7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22" y="1158486"/>
            <a:ext cx="3992597" cy="3385458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C56F663-413E-4428-8AB2-6D303FEDAC84}"/>
              </a:ext>
            </a:extLst>
          </p:cNvPr>
          <p:cNvSpPr/>
          <p:nvPr/>
        </p:nvSpPr>
        <p:spPr>
          <a:xfrm>
            <a:off x="6504348" y="1713679"/>
            <a:ext cx="1297376" cy="606982"/>
          </a:xfrm>
          <a:prstGeom prst="flowChartConnector">
            <a:avLst/>
          </a:prstGeom>
          <a:noFill/>
          <a:ln w="41275">
            <a:solidFill>
              <a:srgbClr val="9C9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32F32-2675-4C28-A19F-5F17BB4164F7}"/>
              </a:ext>
            </a:extLst>
          </p:cNvPr>
          <p:cNvSpPr txBox="1"/>
          <p:nvPr/>
        </p:nvSpPr>
        <p:spPr>
          <a:xfrm>
            <a:off x="7359521" y="1855195"/>
            <a:ext cx="779106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영동고속도로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FEF4E016-3873-4346-B6C8-4C120D7A6ECE}"/>
              </a:ext>
            </a:extLst>
          </p:cNvPr>
          <p:cNvSpPr/>
          <p:nvPr/>
        </p:nvSpPr>
        <p:spPr>
          <a:xfrm>
            <a:off x="6172535" y="2998283"/>
            <a:ext cx="795434" cy="669761"/>
          </a:xfrm>
          <a:prstGeom prst="flowChartConnector">
            <a:avLst/>
          </a:prstGeom>
          <a:noFill/>
          <a:ln w="41275">
            <a:solidFill>
              <a:srgbClr val="9C9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EE1C7-1825-4E15-9FE4-55758636ED78}"/>
              </a:ext>
            </a:extLst>
          </p:cNvPr>
          <p:cNvSpPr txBox="1"/>
          <p:nvPr/>
        </p:nvSpPr>
        <p:spPr>
          <a:xfrm>
            <a:off x="6709904" y="3201470"/>
            <a:ext cx="550844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984A26-87B4-4C43-9E40-95092E62CA3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553CC26-279C-4A38-A01A-948953DE480F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80B3AE-492C-4A80-A7E8-9DE3B94EA13D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18C2F0-B5B1-4DCF-82BB-369C6B7235E6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9688B25F-AE95-4DA2-BB54-FC0A29D344A3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723A74-81C8-4F71-AE87-35BD726649E9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D934F3DB-298F-47D7-AE73-7DAAB7D09664}"/>
              </a:ext>
            </a:extLst>
          </p:cNvPr>
          <p:cNvSpPr txBox="1">
            <a:spLocks/>
          </p:cNvSpPr>
          <p:nvPr/>
        </p:nvSpPr>
        <p:spPr>
          <a:xfrm>
            <a:off x="281448" y="735232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출근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퇴근 시간 교통량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27F3EFB-3CC7-4E41-A929-3277FA32F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55227"/>
              </p:ext>
            </p:extLst>
          </p:nvPr>
        </p:nvGraphicFramePr>
        <p:xfrm>
          <a:off x="282460" y="3862026"/>
          <a:ext cx="4296164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3845547217"/>
                    </a:ext>
                  </a:extLst>
                </a:gridCol>
                <a:gridCol w="878791">
                  <a:extLst>
                    <a:ext uri="{9D8B030D-6E8A-4147-A177-3AD203B41FA5}">
                      <a16:colId xmlns:a16="http://schemas.microsoft.com/office/drawing/2014/main" val="3177309308"/>
                    </a:ext>
                  </a:extLst>
                </a:gridCol>
                <a:gridCol w="361146">
                  <a:extLst>
                    <a:ext uri="{9D8B030D-6E8A-4147-A177-3AD203B41FA5}">
                      <a16:colId xmlns:a16="http://schemas.microsoft.com/office/drawing/2014/main" val="3921805635"/>
                    </a:ext>
                  </a:extLst>
                </a:gridCol>
                <a:gridCol w="2148450">
                  <a:extLst>
                    <a:ext uri="{9D8B030D-6E8A-4147-A177-3AD203B41FA5}">
                      <a16:colId xmlns:a16="http://schemas.microsoft.com/office/drawing/2014/main" val="4250711494"/>
                    </a:ext>
                  </a:extLst>
                </a:gridCol>
              </a:tblGrid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동이름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동별인구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geometry</a:t>
                      </a:r>
                    </a:p>
                  </a:txBody>
                  <a:tcPr anchor="ctr">
                    <a:solidFill>
                      <a:srgbClr val="F0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33678"/>
                  </a:ext>
                </a:extLst>
              </a:tr>
              <a:tr h="1342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파장동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3593.8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(((127.01079…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13244"/>
                  </a:ext>
                </a:extLst>
              </a:tr>
              <a:tr h="20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정자동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18848.4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MULTIPOLYGON (((126.98697...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6557"/>
                  </a:ext>
                </a:extLst>
              </a:tr>
            </a:tbl>
          </a:graphicData>
        </a:graphic>
      </p:graphicFrame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FF30ADC-F912-427A-95B0-1DDF21CEF4C4}"/>
              </a:ext>
            </a:extLst>
          </p:cNvPr>
          <p:cNvSpPr/>
          <p:nvPr/>
        </p:nvSpPr>
        <p:spPr>
          <a:xfrm>
            <a:off x="266630" y="2051320"/>
            <a:ext cx="4296164" cy="1403888"/>
          </a:xfrm>
          <a:prstGeom prst="roundRect">
            <a:avLst>
              <a:gd name="adj" fmla="val 8507"/>
            </a:avLst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Linestring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 데이터의 시각화를 위해 버퍼 생성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7/8/9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시를 출근시간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18/19/20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시를 퇴근시간으로 간주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수원역과 영동 고속도로 근방에 교통량이 많은 것을 확인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차량별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미세먼지 배출량을 고려하여 모델링 수행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부여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ED71841-5A95-4474-9679-3396D23F5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6" y="1923678"/>
            <a:ext cx="255281" cy="25528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E89272-C604-416F-A226-634A94622FCE}"/>
              </a:ext>
            </a:extLst>
          </p:cNvPr>
          <p:cNvGrpSpPr/>
          <p:nvPr/>
        </p:nvGrpSpPr>
        <p:grpSpPr>
          <a:xfrm>
            <a:off x="266630" y="1161978"/>
            <a:ext cx="4309514" cy="659801"/>
            <a:chOff x="81947" y="2647049"/>
            <a:chExt cx="4309514" cy="72227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47B713-905C-4422-9BD4-4D7B66F068F4}"/>
                </a:ext>
              </a:extLst>
            </p:cNvPr>
            <p:cNvSpPr/>
            <p:nvPr/>
          </p:nvSpPr>
          <p:spPr>
            <a:xfrm>
              <a:off x="95297" y="2647049"/>
              <a:ext cx="4296164" cy="722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 : </a:t>
              </a:r>
              <a:r>
                <a:rPr lang="en-US" altLang="ko-KR" sz="10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LineString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형식의 평일 시간대별 교통량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적음                                     많음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2487FE-89F1-4507-B277-8172723BD7E4}"/>
                </a:ext>
              </a:extLst>
            </p:cNvPr>
            <p:cNvSpPr/>
            <p:nvPr/>
          </p:nvSpPr>
          <p:spPr>
            <a:xfrm>
              <a:off x="81947" y="2647049"/>
              <a:ext cx="213125" cy="72227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AA240F-AD16-4D25-97A0-59C55C9A323D}"/>
              </a:ext>
            </a:extLst>
          </p:cNvPr>
          <p:cNvSpPr/>
          <p:nvPr/>
        </p:nvSpPr>
        <p:spPr>
          <a:xfrm>
            <a:off x="899062" y="1511535"/>
            <a:ext cx="949857" cy="214143"/>
          </a:xfrm>
          <a:prstGeom prst="rect">
            <a:avLst/>
          </a:prstGeom>
          <a:gradFill flip="none" rotWithShape="1">
            <a:gsLst>
              <a:gs pos="14000">
                <a:srgbClr val="FF2678"/>
              </a:gs>
              <a:gs pos="100000">
                <a:srgbClr val="FFFFFF"/>
              </a:gs>
              <a:gs pos="98000">
                <a:srgbClr val="FFD278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82F696-07DF-4486-A798-EF54D53B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764" y="826267"/>
            <a:ext cx="1293721" cy="96597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16341F-930E-4D35-BA24-D7EEEFE57DBD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D64B1AD-A2CB-480B-A241-7B0BB2BCBADE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7BA4529-5907-4F23-BDEA-70484413CA3E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1A281F3-6A46-400B-9685-BB3B74DB1131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B5489E28-1F01-41F3-86D3-96BAEBED43A6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19467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D1648F-4203-4614-86AD-7C53BBF07FA6}"/>
              </a:ext>
            </a:extLst>
          </p:cNvPr>
          <p:cNvSpPr txBox="1"/>
          <p:nvPr/>
        </p:nvSpPr>
        <p:spPr>
          <a:xfrm>
            <a:off x="1587030" y="4137342"/>
            <a:ext cx="71614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버스 정류장을 스마트 버스 정류장으로 교체하기 위해서는 최소 보행 공간 필요 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 승강장 세로 규격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2.5m +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보행자 통행 공간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1.5m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인도의 규격이  최소 </a:t>
            </a:r>
            <a:r>
              <a:rPr lang="en-US" altLang="ko-KR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4m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이상인 곳 필요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미세먼지의 영향으로부터 보호하기 위한 목적으로 </a:t>
            </a:r>
            <a:r>
              <a:rPr lang="ko-KR" altLang="en-US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공장부지 근처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스마트 버스 정류장을 설치한다면 더욱 효과적일 것으로 기대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F9C345-E2A9-4D70-AFCC-446BD06313F7}"/>
              </a:ext>
            </a:extLst>
          </p:cNvPr>
          <p:cNvCxnSpPr>
            <a:cxnSpLocks/>
          </p:cNvCxnSpPr>
          <p:nvPr/>
        </p:nvCxnSpPr>
        <p:spPr>
          <a:xfrm>
            <a:off x="4572000" y="1221581"/>
            <a:ext cx="0" cy="27952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BD586-2B3F-433D-9DFD-13D5A2C14784}"/>
              </a:ext>
            </a:extLst>
          </p:cNvPr>
          <p:cNvGrpSpPr/>
          <p:nvPr/>
        </p:nvGrpSpPr>
        <p:grpSpPr>
          <a:xfrm>
            <a:off x="723335" y="1141341"/>
            <a:ext cx="3523079" cy="2860818"/>
            <a:chOff x="1007717" y="1241248"/>
            <a:chExt cx="3106205" cy="26488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C71138-CDCB-4013-99A6-358D438E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717" y="1241248"/>
              <a:ext cx="3106205" cy="26488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135604-AB91-48EA-8E3F-4FDC6DF38631}"/>
                </a:ext>
              </a:extLst>
            </p:cNvPr>
            <p:cNvSpPr txBox="1"/>
            <p:nvPr/>
          </p:nvSpPr>
          <p:spPr>
            <a:xfrm>
              <a:off x="1007717" y="1241248"/>
              <a:ext cx="1196640" cy="230832"/>
            </a:xfrm>
            <a:prstGeom prst="rect">
              <a:avLst/>
            </a:prstGeom>
            <a:solidFill>
              <a:srgbClr val="9C9C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 가능한 인도 현황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12DD52-BD51-4C51-9F94-546F9ACFA874}"/>
              </a:ext>
            </a:extLst>
          </p:cNvPr>
          <p:cNvGrpSpPr/>
          <p:nvPr/>
        </p:nvGrpSpPr>
        <p:grpSpPr>
          <a:xfrm>
            <a:off x="4897585" y="1139949"/>
            <a:ext cx="3523071" cy="2860818"/>
            <a:chOff x="4897586" y="1139949"/>
            <a:chExt cx="3181060" cy="26596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8B10B9-43DE-498F-ABFA-2EC80F1E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7587" y="1141341"/>
              <a:ext cx="3181059" cy="265822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BE673B-B03C-4C0A-82C5-5A75D8B8C1F3}"/>
                </a:ext>
              </a:extLst>
            </p:cNvPr>
            <p:cNvSpPr txBox="1"/>
            <p:nvPr/>
          </p:nvSpPr>
          <p:spPr>
            <a:xfrm>
              <a:off x="4897586" y="1139949"/>
              <a:ext cx="1196640" cy="230832"/>
            </a:xfrm>
            <a:prstGeom prst="rect">
              <a:avLst/>
            </a:prstGeom>
            <a:solidFill>
              <a:srgbClr val="9C9C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공장 부지 현황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EFDC9-7D27-4FAD-B4D8-74BE28C8C3CB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F0342E1E-0705-4062-A08A-C57C0EF98F77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31498C-3B5A-40FF-AAED-0D75A662BA49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9F7D21-529E-4488-B3C3-9F178A009A20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9513F318-0231-4BE1-B5F2-795DC220DBB6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F3F581-AAB1-43E6-B500-4E8AFC125EC4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84C0AADD-57A0-450A-A4D7-03117F8A4941}"/>
              </a:ext>
            </a:extLst>
          </p:cNvPr>
          <p:cNvSpPr txBox="1">
            <a:spLocks/>
          </p:cNvSpPr>
          <p:nvPr/>
        </p:nvSpPr>
        <p:spPr>
          <a:xfrm>
            <a:off x="304111" y="734877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인도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공장 부지 시각화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1B026E8-6A55-4F48-8D1A-975FD78A7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65851"/>
            <a:ext cx="255281" cy="2552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E014E-37C6-417B-A9C7-0F70CBCAC31E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E71384B-696B-477E-BF55-5E78F86C8EB8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2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FC05C60-6C66-4D43-8899-B4AF239F9424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29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957DAD0-D09E-487E-BE9E-D9DC323B638F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5C48ECD-D386-441E-A59A-8D7DC484730B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84309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D0BBC0B4-5903-417F-8ECE-F7A9E61B28B0}"/>
              </a:ext>
            </a:extLst>
          </p:cNvPr>
          <p:cNvSpPr txBox="1">
            <a:spLocks/>
          </p:cNvSpPr>
          <p:nvPr/>
        </p:nvSpPr>
        <p:spPr>
          <a:xfrm>
            <a:off x="2560279" y="2455673"/>
            <a:ext cx="5720874" cy="2693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EBA1544-920E-437B-B7BA-3C2BED62057A}"/>
              </a:ext>
            </a:extLst>
          </p:cNvPr>
          <p:cNvSpPr txBox="1">
            <a:spLocks/>
          </p:cNvSpPr>
          <p:nvPr/>
        </p:nvSpPr>
        <p:spPr>
          <a:xfrm>
            <a:off x="321795" y="1029640"/>
            <a:ext cx="8385170" cy="567918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 대기오염도 측정치를 국민이 쉽게 알 수 있도록 하고 대기오염으로부터 피해를 예방하기 위한 행동지침을 국민에게 제시하기 위하여 대기오염도에 따른 인체 위해성과 대기환경기준을 고려하여 개발된 대기오염도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표현방식이며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초미세먼지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(PM-2.5),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미세먼지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(PM-10),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오존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(O3),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이산화질소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(NO2),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일산화탄소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(CO),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아황산가스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(SO2)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의 대표적인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6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가지 오염물질에 대한 ‘대기질의 상태지수를 제공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4366E90-B0B1-480B-AB92-112C4380CA5A}"/>
              </a:ext>
            </a:extLst>
          </p:cNvPr>
          <p:cNvSpPr txBox="1">
            <a:spLocks/>
          </p:cNvSpPr>
          <p:nvPr/>
        </p:nvSpPr>
        <p:spPr>
          <a:xfrm>
            <a:off x="290784" y="735410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통합 대기 환경 지수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(CAI, Comprehensive air quality index)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CEEE39-1931-46C7-98E3-2E3CCC3A52B5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7B0FD1-FB17-4A71-8B4F-FA5C4E13B1BE}"/>
              </a:ext>
            </a:extLst>
          </p:cNvPr>
          <p:cNvGrpSpPr/>
          <p:nvPr/>
        </p:nvGrpSpPr>
        <p:grpSpPr>
          <a:xfrm>
            <a:off x="481212" y="1633279"/>
            <a:ext cx="3969629" cy="3083667"/>
            <a:chOff x="966049" y="1525101"/>
            <a:chExt cx="1809804" cy="248158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C6C01536-F360-4521-9FDF-227B3EA67C0A}"/>
                </a:ext>
              </a:extLst>
            </p:cNvPr>
            <p:cNvSpPr/>
            <p:nvPr/>
          </p:nvSpPr>
          <p:spPr>
            <a:xfrm>
              <a:off x="966049" y="1553626"/>
              <a:ext cx="1809804" cy="2453062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0FEC635-9E8B-4223-8FF2-34A574514551}"/>
                </a:ext>
              </a:extLst>
            </p:cNvPr>
            <p:cNvSpPr/>
            <p:nvPr/>
          </p:nvSpPr>
          <p:spPr>
            <a:xfrm>
              <a:off x="966049" y="1525101"/>
              <a:ext cx="1799703" cy="278975"/>
            </a:xfrm>
            <a:prstGeom prst="round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지역별 미세먼지 측정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495C035-0A47-4DFB-AD8E-105435CBE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58" t="35132" r="25242" b="52401"/>
          <a:stretch/>
        </p:blipFill>
        <p:spPr>
          <a:xfrm>
            <a:off x="767707" y="2206730"/>
            <a:ext cx="247037" cy="2309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27DFE2-73B6-48B0-B5FD-83BB45AA69E5}"/>
              </a:ext>
            </a:extLst>
          </p:cNvPr>
          <p:cNvSpPr txBox="1"/>
          <p:nvPr/>
        </p:nvSpPr>
        <p:spPr>
          <a:xfrm>
            <a:off x="986033" y="2199109"/>
            <a:ext cx="3077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ea typeface="나눔스퀘어_ac" panose="020B0600000101010101" pitchFamily="50" charset="-127"/>
                <a:cs typeface="Arial" pitchFamily="34" charset="0"/>
              </a:rPr>
              <a:t>동별</a:t>
            </a:r>
            <a:r>
              <a:rPr lang="ko-KR" altLang="en-US" sz="1000" dirty="0">
                <a:ea typeface="나눔스퀘어_ac" panose="020B0600000101010101" pitchFamily="50" charset="-127"/>
                <a:cs typeface="Arial" pitchFamily="34" charset="0"/>
              </a:rPr>
              <a:t> 미세먼지 데이터의 부재로 인한 지역별 미세먼지 측정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C8C88D-E088-45BA-B750-1150B5F37A9B}"/>
              </a:ext>
            </a:extLst>
          </p:cNvPr>
          <p:cNvGrpSpPr/>
          <p:nvPr/>
        </p:nvGrpSpPr>
        <p:grpSpPr>
          <a:xfrm>
            <a:off x="843529" y="2470398"/>
            <a:ext cx="3222837" cy="1656377"/>
            <a:chOff x="1119981" y="2554706"/>
            <a:chExt cx="3324690" cy="1989137"/>
          </a:xfrm>
          <a:noFill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36D81A-48EA-44B3-978E-B8FFFD8B9F7E}"/>
                </a:ext>
              </a:extLst>
            </p:cNvPr>
            <p:cNvSpPr/>
            <p:nvPr/>
          </p:nvSpPr>
          <p:spPr>
            <a:xfrm>
              <a:off x="1119981" y="2554706"/>
              <a:ext cx="3324690" cy="1989137"/>
            </a:xfrm>
            <a:prstGeom prst="rect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11E374-A171-41CC-9185-1162FE7229E0}"/>
                </a:ext>
              </a:extLst>
            </p:cNvPr>
            <p:cNvSpPr txBox="1"/>
            <p:nvPr/>
          </p:nvSpPr>
          <p:spPr>
            <a:xfrm>
              <a:off x="1316645" y="2741443"/>
              <a:ext cx="2975406" cy="4989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ea typeface="나눔스퀘어_ac" panose="020B0600000101010101" pitchFamily="50" charset="-127"/>
                  <a:cs typeface="Arial" pitchFamily="34" charset="0"/>
                </a:rPr>
                <a:t>WEB crawling</a:t>
              </a:r>
              <a:r>
                <a:rPr lang="ko-KR" altLang="en-US" sz="1050" dirty="0">
                  <a:ea typeface="나눔스퀘어_ac" panose="020B0600000101010101" pitchFamily="50" charset="-127"/>
                  <a:cs typeface="Arial" pitchFamily="34" charset="0"/>
                </a:rPr>
                <a:t>을 통해 지역 인접 </a:t>
              </a:r>
              <a:endParaRPr lang="en-US" altLang="ko-KR" sz="1050" dirty="0">
                <a:ea typeface="나눔스퀘어_ac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050" dirty="0">
                  <a:ea typeface="나눔스퀘어_ac" panose="020B0600000101010101" pitchFamily="50" charset="-127"/>
                  <a:cs typeface="Arial" pitchFamily="34" charset="0"/>
                </a:rPr>
                <a:t>관측소의 미세먼지 측정값 추출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5271F5-CB39-4C0B-A81C-92D832E1AEE0}"/>
                </a:ext>
              </a:extLst>
            </p:cNvPr>
            <p:cNvCxnSpPr>
              <a:cxnSpLocks/>
            </p:cNvCxnSpPr>
            <p:nvPr/>
          </p:nvCxnSpPr>
          <p:spPr>
            <a:xfrm>
              <a:off x="2802316" y="3295865"/>
              <a:ext cx="0" cy="878584"/>
            </a:xfrm>
            <a:prstGeom prst="straightConnector1">
              <a:avLst/>
            </a:prstGeom>
            <a:grpFill/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B176F-FC39-4A0E-86C4-56040A936D3D}"/>
                </a:ext>
              </a:extLst>
            </p:cNvPr>
            <p:cNvSpPr txBox="1"/>
            <p:nvPr/>
          </p:nvSpPr>
          <p:spPr>
            <a:xfrm>
              <a:off x="1621404" y="4174450"/>
              <a:ext cx="2390899" cy="3049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i="1" u="sng" dirty="0">
                  <a:ea typeface="나눔스퀘어_ac" panose="020B0600000101010101" pitchFamily="50" charset="-127"/>
                  <a:cs typeface="Arial" pitchFamily="34" charset="0"/>
                </a:rPr>
                <a:t>각 오염물질 별 대기통합환경지수 산출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6F002A-93AB-4923-B59C-D1186F53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957" y="3392498"/>
              <a:ext cx="2148225" cy="508633"/>
            </a:xfrm>
            <a:prstGeom prst="rect">
              <a:avLst/>
            </a:prstGeom>
            <a:grpFill/>
          </p:spPr>
        </p:pic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ECDBCEC-A2C4-486A-B13A-95E5B73C2E4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3647244" y="1705257"/>
            <a:ext cx="1068073" cy="2240878"/>
          </a:xfrm>
          <a:prstGeom prst="bentConnector3">
            <a:avLst>
              <a:gd name="adj1" fmla="val 80952"/>
            </a:avLst>
          </a:prstGeom>
          <a:ln w="19050">
            <a:solidFill>
              <a:srgbClr val="FFD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941439A-ACD4-4C29-BD87-062D163BD1AF}"/>
              </a:ext>
            </a:extLst>
          </p:cNvPr>
          <p:cNvGrpSpPr/>
          <p:nvPr/>
        </p:nvGrpSpPr>
        <p:grpSpPr>
          <a:xfrm>
            <a:off x="4715317" y="1633279"/>
            <a:ext cx="3969629" cy="3083667"/>
            <a:chOff x="966049" y="1525101"/>
            <a:chExt cx="1809804" cy="248158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7AA7BD6-48F5-4B82-83AA-3159BC2C2412}"/>
                </a:ext>
              </a:extLst>
            </p:cNvPr>
            <p:cNvSpPr/>
            <p:nvPr/>
          </p:nvSpPr>
          <p:spPr>
            <a:xfrm>
              <a:off x="966049" y="1553626"/>
              <a:ext cx="1809804" cy="2453062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FC280BD-E544-43D0-A6B8-5AE0FF3149A4}"/>
                </a:ext>
              </a:extLst>
            </p:cNvPr>
            <p:cNvSpPr/>
            <p:nvPr/>
          </p:nvSpPr>
          <p:spPr>
            <a:xfrm>
              <a:off x="966049" y="1525101"/>
              <a:ext cx="1799703" cy="278975"/>
            </a:xfrm>
            <a:prstGeom prst="round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CAI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산출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7EE0CFA-5022-4BC7-A07D-06DBCD3E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953" y="2015385"/>
            <a:ext cx="2884013" cy="1344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8BEF10-C3BC-4B52-900F-1B00168E3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409" y="3346082"/>
            <a:ext cx="2887557" cy="1344631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BC079C-F203-4FB3-A763-92065DBC9DAD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itle 2">
            <a:extLst>
              <a:ext uri="{FF2B5EF4-FFF2-40B4-BE49-F238E27FC236}">
                <a16:creationId xmlns:a16="http://schemas.microsoft.com/office/drawing/2014/main" id="{848B4F83-39D7-4E27-A733-5D9E240CFA25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4FC5344-E50B-480E-8B5F-2F7C0DC4BCCF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2EC669E-E889-4BE3-831B-520AE314722B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8278293C-0411-468E-B4AB-1975560E58E3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83524-A3C0-4880-99A4-1EAF00267898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9" name="Title 2">
            <a:extLst>
              <a:ext uri="{FF2B5EF4-FFF2-40B4-BE49-F238E27FC236}">
                <a16:creationId xmlns:a16="http://schemas.microsoft.com/office/drawing/2014/main" id="{490A49FA-7C69-43DA-8D19-B006ED76C68C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51C7A95-8954-42A0-892A-641CD2BC42F5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245F307-C6F6-4F6B-804C-362026501953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4F6D846-9791-40A2-84CC-7313B3229EFB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447711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816829-8FCD-4BBD-9AD4-5430C7287D93}"/>
              </a:ext>
            </a:extLst>
          </p:cNvPr>
          <p:cNvGrpSpPr/>
          <p:nvPr/>
        </p:nvGrpSpPr>
        <p:grpSpPr>
          <a:xfrm>
            <a:off x="898722" y="2392684"/>
            <a:ext cx="3491397" cy="948371"/>
            <a:chOff x="5225680" y="1306268"/>
            <a:chExt cx="3491397" cy="126228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ABB17F7-1E92-42A0-A867-805166CD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680" y="1306268"/>
              <a:ext cx="3491397" cy="124990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08B3CA-9E38-42E1-8193-FD9F8780DE82}"/>
                </a:ext>
              </a:extLst>
            </p:cNvPr>
            <p:cNvSpPr/>
            <p:nvPr/>
          </p:nvSpPr>
          <p:spPr>
            <a:xfrm>
              <a:off x="6425257" y="1379221"/>
              <a:ext cx="211291" cy="11893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D8CC2ED-82DB-4D3D-BA24-CEC5BAA347AB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/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77D6188C-15FB-400E-B5AB-7F260FAF0ED2}"/>
              </a:ext>
            </a:extLst>
          </p:cNvPr>
          <p:cNvSpPr/>
          <p:nvPr/>
        </p:nvSpPr>
        <p:spPr>
          <a:xfrm>
            <a:off x="428810" y="1363770"/>
            <a:ext cx="4431222" cy="820877"/>
          </a:xfrm>
          <a:prstGeom prst="cube">
            <a:avLst>
              <a:gd name="adj" fmla="val 35606"/>
            </a:avLst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스마트 버스 정류장의 규격은 가로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(5.5MX2.5M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승강장 설치 후 보행자 통행공간 폭도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1.5M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 필요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A1466E-6C35-4937-9CF0-2A55279AC640}"/>
                  </a:ext>
                </a:extLst>
              </p:cNvPr>
              <p:cNvSpPr txBox="1"/>
              <p:nvPr/>
            </p:nvSpPr>
            <p:spPr>
              <a:xfrm>
                <a:off x="808407" y="2189113"/>
                <a:ext cx="30542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u="sng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인도 너비</a:t>
                </a:r>
                <a:r>
                  <a:rPr lang="en-US" altLang="ko-KR" sz="1050" b="1" u="sng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(Width) </a:t>
                </a:r>
                <a14:m>
                  <m:oMath xmlns:m="http://schemas.openxmlformats.org/officeDocument/2006/math">
                    <m:r>
                      <a:rPr lang="en-US" altLang="ko-KR" sz="105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05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altLang="ko-KR" sz="1050" b="1" u="sng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 </a:t>
                </a:r>
                <a:endParaRPr lang="ko-KR" altLang="en-US" sz="1050" b="1" u="sng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A1466E-6C35-4937-9CF0-2A55279AC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07" y="2189113"/>
                <a:ext cx="3054212" cy="253916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2AB9E58-5A06-4B36-835F-A595A4E87EC3}"/>
              </a:ext>
            </a:extLst>
          </p:cNvPr>
          <p:cNvSpPr txBox="1"/>
          <p:nvPr/>
        </p:nvSpPr>
        <p:spPr>
          <a:xfrm>
            <a:off x="512933" y="1410667"/>
            <a:ext cx="2722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정류장의 규격</a:t>
            </a:r>
            <a:endParaRPr lang="en-US" altLang="ko-KR" sz="1050" b="1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7516814-5D2B-43D7-8384-A0A61241A8FA}"/>
              </a:ext>
            </a:extLst>
          </p:cNvPr>
          <p:cNvSpPr/>
          <p:nvPr/>
        </p:nvSpPr>
        <p:spPr>
          <a:xfrm>
            <a:off x="576164" y="2181629"/>
            <a:ext cx="285215" cy="253916"/>
          </a:xfrm>
          <a:prstGeom prst="rightArrow">
            <a:avLst/>
          </a:prstGeom>
          <a:solidFill>
            <a:srgbClr val="32AEB8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67C1A23-C86F-4231-8D00-6ECC531407B9}"/>
              </a:ext>
            </a:extLst>
          </p:cNvPr>
          <p:cNvSpPr/>
          <p:nvPr/>
        </p:nvSpPr>
        <p:spPr>
          <a:xfrm>
            <a:off x="794458" y="1397921"/>
            <a:ext cx="253916" cy="253916"/>
          </a:xfrm>
          <a:prstGeom prst="ellipse">
            <a:avLst/>
          </a:prstGeom>
          <a:solidFill>
            <a:srgbClr val="FFD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C29A87-1DDB-4458-9E47-FC8427D7AC96}"/>
              </a:ext>
            </a:extLst>
          </p:cNvPr>
          <p:cNvGrpSpPr/>
          <p:nvPr/>
        </p:nvGrpSpPr>
        <p:grpSpPr>
          <a:xfrm>
            <a:off x="347257" y="3422740"/>
            <a:ext cx="4431222" cy="726529"/>
            <a:chOff x="428810" y="3567074"/>
            <a:chExt cx="4431222" cy="726530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63EE53EB-ED95-48C5-83BB-E147ADB8ACB3}"/>
                </a:ext>
              </a:extLst>
            </p:cNvPr>
            <p:cNvSpPr/>
            <p:nvPr/>
          </p:nvSpPr>
          <p:spPr>
            <a:xfrm>
              <a:off x="428810" y="3598334"/>
              <a:ext cx="4431222" cy="695270"/>
            </a:xfrm>
            <a:prstGeom prst="cube">
              <a:avLst>
                <a:gd name="adj" fmla="val 37728"/>
              </a:avLst>
            </a:prstGeom>
            <a:solidFill>
              <a:srgbClr val="32A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14313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BIS 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설치 정류장은 전기 및 통신공사기 완료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93C299-2B75-4D07-8BE1-0FBD1579B4C1}"/>
                </a:ext>
              </a:extLst>
            </p:cNvPr>
            <p:cNvSpPr txBox="1"/>
            <p:nvPr/>
          </p:nvSpPr>
          <p:spPr>
            <a:xfrm>
              <a:off x="657717" y="3567074"/>
              <a:ext cx="2722482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전기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통신 등 추가 공사는 불가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97F15D1-5981-4061-93AB-381F84CD1727}"/>
                </a:ext>
              </a:extLst>
            </p:cNvPr>
            <p:cNvSpPr/>
            <p:nvPr/>
          </p:nvSpPr>
          <p:spPr>
            <a:xfrm>
              <a:off x="775110" y="3624591"/>
              <a:ext cx="253916" cy="253916"/>
            </a:xfrm>
            <a:prstGeom prst="ellipse">
              <a:avLst/>
            </a:prstGeom>
            <a:solidFill>
              <a:srgbClr val="FFD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39B6A0-93BE-4715-95AD-7999C9E766D5}"/>
              </a:ext>
            </a:extLst>
          </p:cNvPr>
          <p:cNvGrpSpPr/>
          <p:nvPr/>
        </p:nvGrpSpPr>
        <p:grpSpPr>
          <a:xfrm>
            <a:off x="898722" y="4171169"/>
            <a:ext cx="3457747" cy="754944"/>
            <a:chOff x="5225680" y="2568389"/>
            <a:chExt cx="3457747" cy="107202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F739F44-2408-4399-BBE8-2B098A81E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680" y="2568389"/>
              <a:ext cx="3410506" cy="1072027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CF1722-9FBD-48D2-ACF7-90DA46CF1EF2}"/>
                </a:ext>
              </a:extLst>
            </p:cNvPr>
            <p:cNvSpPr/>
            <p:nvPr/>
          </p:nvSpPr>
          <p:spPr>
            <a:xfrm>
              <a:off x="8139025" y="2591949"/>
              <a:ext cx="544402" cy="9422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6BC055-654D-4B5B-BBD3-B513C49EE4C7}"/>
              </a:ext>
            </a:extLst>
          </p:cNvPr>
          <p:cNvGrpSpPr/>
          <p:nvPr/>
        </p:nvGrpSpPr>
        <p:grpSpPr>
          <a:xfrm>
            <a:off x="3059832" y="905616"/>
            <a:ext cx="6792312" cy="397683"/>
            <a:chOff x="376380" y="1633341"/>
            <a:chExt cx="6792312" cy="397683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25823724-203C-40DC-B12D-6CAF86F692BF}"/>
                </a:ext>
              </a:extLst>
            </p:cNvPr>
            <p:cNvSpPr/>
            <p:nvPr/>
          </p:nvSpPr>
          <p:spPr>
            <a:xfrm>
              <a:off x="376380" y="1651606"/>
              <a:ext cx="3014588" cy="361155"/>
            </a:xfrm>
            <a:prstGeom prst="parallelogram">
              <a:avLst>
                <a:gd name="adj" fmla="val 18512"/>
              </a:avLst>
            </a:prstGeom>
            <a:solidFill>
              <a:srgbClr val="E0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FE0C8BD-81A7-4C38-B306-1D2DFDB29ECE}"/>
                </a:ext>
              </a:extLst>
            </p:cNvPr>
            <p:cNvSpPr/>
            <p:nvPr/>
          </p:nvSpPr>
          <p:spPr>
            <a:xfrm>
              <a:off x="925463" y="1661177"/>
              <a:ext cx="6243229" cy="323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 조건에 부합하는 정류소 추출</a:t>
              </a:r>
            </a:p>
          </p:txBody>
        </p:sp>
        <p:pic>
          <p:nvPicPr>
            <p:cNvPr id="50" name="그림 49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2AFF08EB-D22A-406D-AA45-800199A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18" y="1633341"/>
              <a:ext cx="397683" cy="397683"/>
            </a:xfrm>
            <a:prstGeom prst="rect">
              <a:avLst/>
            </a:prstGeom>
          </p:spPr>
        </p:pic>
      </p:grpSp>
      <p:sp>
        <p:nvSpPr>
          <p:cNvPr id="52" name="Title 2">
            <a:extLst>
              <a:ext uri="{FF2B5EF4-FFF2-40B4-BE49-F238E27FC236}">
                <a16:creationId xmlns:a16="http://schemas.microsoft.com/office/drawing/2014/main" id="{3D90CE21-37A7-4C8B-A44A-A0C706CB075C}"/>
              </a:ext>
            </a:extLst>
          </p:cNvPr>
          <p:cNvSpPr txBox="1">
            <a:spLocks/>
          </p:cNvSpPr>
          <p:nvPr/>
        </p:nvSpPr>
        <p:spPr>
          <a:xfrm>
            <a:off x="290784" y="735410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정류장 설치 조건에 따른 필터링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74134B-6AAC-4F2C-B8EC-13749800E488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486D4C-4B8F-4B5F-909B-0D9D95BDBE69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itle 2">
            <a:extLst>
              <a:ext uri="{FF2B5EF4-FFF2-40B4-BE49-F238E27FC236}">
                <a16:creationId xmlns:a16="http://schemas.microsoft.com/office/drawing/2014/main" id="{FB2371F4-5293-42CC-B535-DAAB96884977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0E7A1F8-F6AF-4C7D-B7B1-6084D27F0D4C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471D17-78E9-4A01-994A-B20203A9E3E6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AF1D5868-1C07-4542-A248-FA9772AFDD0C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788BFD-3B8F-4736-871A-A459F1945B96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5BCCAF7D-DADC-4445-B022-84FC8B90CF3D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110FC3-5302-4412-8BB1-1C68D36A2D3C}"/>
              </a:ext>
            </a:extLst>
          </p:cNvPr>
          <p:cNvGrpSpPr/>
          <p:nvPr/>
        </p:nvGrpSpPr>
        <p:grpSpPr>
          <a:xfrm>
            <a:off x="5135366" y="1327913"/>
            <a:ext cx="3190326" cy="3563343"/>
            <a:chOff x="5472994" y="1320580"/>
            <a:chExt cx="2905184" cy="3563343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1005A91-6BAD-424F-BEFA-9CBBB400A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9" r="9784"/>
            <a:stretch/>
          </p:blipFill>
          <p:spPr>
            <a:xfrm>
              <a:off x="5481944" y="3242047"/>
              <a:ext cx="2893388" cy="1641876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0EF233D-F9E9-4C80-9FCD-883433035AA7}"/>
                </a:ext>
              </a:extLst>
            </p:cNvPr>
            <p:cNvGrpSpPr/>
            <p:nvPr/>
          </p:nvGrpSpPr>
          <p:grpSpPr>
            <a:xfrm>
              <a:off x="5473956" y="1320580"/>
              <a:ext cx="2904222" cy="1723429"/>
              <a:chOff x="615465" y="1389196"/>
              <a:chExt cx="3647970" cy="2344976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5DC6110-99B2-44D3-B543-9F30B63EB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465" y="1649597"/>
                <a:ext cx="3647970" cy="2084575"/>
              </a:xfrm>
              <a:prstGeom prst="rect">
                <a:avLst/>
              </a:prstGeom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A375139-55AE-4BDE-920B-E8007991558E}"/>
                  </a:ext>
                </a:extLst>
              </p:cNvPr>
              <p:cNvSpPr/>
              <p:nvPr/>
            </p:nvSpPr>
            <p:spPr>
              <a:xfrm>
                <a:off x="621925" y="1389196"/>
                <a:ext cx="3641510" cy="352165"/>
              </a:xfrm>
              <a:prstGeom prst="rect">
                <a:avLst/>
              </a:prstGeom>
              <a:solidFill>
                <a:srgbClr val="E6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필터링 전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전체 버스 정류장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AC07004-0283-4559-AD9B-98835C3DD05E}"/>
                </a:ext>
              </a:extLst>
            </p:cNvPr>
            <p:cNvSpPr/>
            <p:nvPr/>
          </p:nvSpPr>
          <p:spPr>
            <a:xfrm>
              <a:off x="5472994" y="3041237"/>
              <a:ext cx="2898346" cy="258822"/>
            </a:xfrm>
            <a:prstGeom prst="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추출 결과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인도 너비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≥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𝟒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 &amp; BIS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설치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o)</a:t>
              </a:r>
              <a:endPara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E5AB26D-A511-4CF2-A096-58B7054B20C2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5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7920FC5-DF24-4C81-83E0-DCC5A4085BA6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5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4734351E-027C-4CA1-90F5-5053A2EA62A8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083749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FD736F1F-7155-4444-BAE0-E14E3F7BF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95851"/>
              </p:ext>
            </p:extLst>
          </p:nvPr>
        </p:nvGraphicFramePr>
        <p:xfrm>
          <a:off x="378269" y="1340705"/>
          <a:ext cx="8370195" cy="22151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7427">
                  <a:extLst>
                    <a:ext uri="{9D8B030D-6E8A-4147-A177-3AD203B41FA5}">
                      <a16:colId xmlns:a16="http://schemas.microsoft.com/office/drawing/2014/main" val="98371032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712940505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60141244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39960771"/>
                    </a:ext>
                  </a:extLst>
                </a:gridCol>
              </a:tblGrid>
              <a:tr h="272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이름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사용데이터 내용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사용데이터 세부정보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통합변수</a:t>
                      </a:r>
                      <a:endParaRPr lang="ko-KR" altLang="en-US" sz="12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76725"/>
                  </a:ext>
                </a:extLst>
              </a:tr>
              <a:tr h="222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데이터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필터링된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데이터만 추출 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통합데이터의 기준데이터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기존변수와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98721"/>
                  </a:ext>
                </a:extLst>
              </a:tr>
              <a:tr h="222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Data_2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data_6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버스정류장별 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승하차이력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버스정류장별 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인원 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통합본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생성 및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# of rides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13890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유동인구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반경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300m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이내의 출퇴근시간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(7~9,17~20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유동인구 데이터 추출 및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moving_pop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03635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Data_17,data_18,data_19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고령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생산가능인구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유소년 거주인구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반경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300m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이내의 고령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생산가능인구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유소년 거주인구 데이터 추출 및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resid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334296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Data_23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차량별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추정교통량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반경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300m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이내의 화물차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승용차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 차량의 </a:t>
                      </a:r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추정교통량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추출 및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traffic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17597"/>
                  </a:ext>
                </a:extLst>
              </a:tr>
              <a:tr h="222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Data_24,data_25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혼잡빈도강도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혼잡시간강도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반경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300m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지나는 도로의 혼잡빈도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혼잡시간강도 추출 및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f_jam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en-US" altLang="ko-KR" sz="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t_jam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35820"/>
                  </a:ext>
                </a:extLst>
              </a:tr>
              <a:tr h="222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Data_28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건물 연면적 데이터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버스정류장 반경 </a:t>
                      </a:r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300m 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이내의 건물 연면적 추출 및 병합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area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3130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D48D49F-76CD-4286-A977-E5B4D8004241}"/>
              </a:ext>
            </a:extLst>
          </p:cNvPr>
          <p:cNvSpPr txBox="1"/>
          <p:nvPr/>
        </p:nvSpPr>
        <p:spPr>
          <a:xfrm>
            <a:off x="560531" y="3712212"/>
            <a:ext cx="3528392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b="1" i="1" u="sng"/>
            </a:lvl1pPr>
          </a:lstStyle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통합된 데이터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54AE13-29E9-4730-AA1C-AE804DE9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8" y="4046827"/>
            <a:ext cx="8370195" cy="8291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4D6187-7028-442A-B79A-70FDC3F8A185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C9B30A-EA56-4012-82EA-D09002C59CF7}"/>
              </a:ext>
            </a:extLst>
          </p:cNvPr>
          <p:cNvSpPr txBox="1"/>
          <p:nvPr/>
        </p:nvSpPr>
        <p:spPr>
          <a:xfrm>
            <a:off x="535399" y="1006090"/>
            <a:ext cx="3528392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컬럼 통합 사용 데이터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573C6038-FCE2-4069-A877-C6CF4AFD8036}"/>
              </a:ext>
            </a:extLst>
          </p:cNvPr>
          <p:cNvSpPr txBox="1">
            <a:spLocks/>
          </p:cNvSpPr>
          <p:nvPr/>
        </p:nvSpPr>
        <p:spPr>
          <a:xfrm>
            <a:off x="290784" y="735410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2.2 MCLP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를 위한 컬럼 통합 작업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3AC7D1-FE1E-4894-BEB0-DE73F7737310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50DEC8-B96A-45F8-AC80-9B75FAD47F41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6638F4EE-6A1B-42FA-B045-70BCF1240A19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F6949E-4D68-4713-BD12-767B9F641EB4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B8F285-DBCA-4725-B361-2F115AE31587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2FD79758-4183-4398-93C6-6566CAF8DC74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363C8-6CF4-49E2-ABD8-34845ABD63F5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0" name="Title 2">
            <a:extLst>
              <a:ext uri="{FF2B5EF4-FFF2-40B4-BE49-F238E27FC236}">
                <a16:creationId xmlns:a16="http://schemas.microsoft.com/office/drawing/2014/main" id="{D825A9F0-97B3-41C3-B2B7-AE41B2A6AEEA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2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3A32921-65DF-4EF4-B129-668D9C9F0D21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2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2C8FACB-F697-4517-B1C5-F22F46C79881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2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8CA6870-B323-48BA-97F4-855AFEE70ED9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74547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77675B-61C0-44B7-A022-B70B723D5D00}"/>
              </a:ext>
            </a:extLst>
          </p:cNvPr>
          <p:cNvSpPr txBox="1"/>
          <p:nvPr/>
        </p:nvSpPr>
        <p:spPr>
          <a:xfrm>
            <a:off x="848411" y="1365698"/>
            <a:ext cx="165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Scaling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래픽 26" descr="줄이 있는 원 단색으로 채워진">
            <a:extLst>
              <a:ext uri="{FF2B5EF4-FFF2-40B4-BE49-F238E27FC236}">
                <a16:creationId xmlns:a16="http://schemas.microsoft.com/office/drawing/2014/main" id="{1F0849E5-AB23-409A-A6B2-E6385E33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81" y="1303201"/>
            <a:ext cx="401992" cy="401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4F256F-6EA2-4921-9C5E-02A4155AFCA5}"/>
              </a:ext>
            </a:extLst>
          </p:cNvPr>
          <p:cNvSpPr txBox="1"/>
          <p:nvPr/>
        </p:nvSpPr>
        <p:spPr>
          <a:xfrm>
            <a:off x="1130055" y="1702578"/>
            <a:ext cx="74464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다차원의 값들을 비교 분석하기 쉽게 만들어주며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overflow, underflow</a:t>
            </a:r>
            <a:r>
              <a:rPr lang="ko-KR" altLang="en-US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방지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해준다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1" name="그래픽 30" descr="조금 굽은 화살표 단색으로 채워진">
            <a:extLst>
              <a:ext uri="{FF2B5EF4-FFF2-40B4-BE49-F238E27FC236}">
                <a16:creationId xmlns:a16="http://schemas.microsoft.com/office/drawing/2014/main" id="{201EF442-ADE5-456D-ADF5-DFEBC9D2C9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1999694"/>
            <a:ext cx="313184" cy="2323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AEE9FB-124F-48AA-8F30-4F9F28CD3800}"/>
              </a:ext>
            </a:extLst>
          </p:cNvPr>
          <p:cNvSpPr txBox="1"/>
          <p:nvPr/>
        </p:nvSpPr>
        <p:spPr>
          <a:xfrm>
            <a:off x="1130055" y="1991471"/>
            <a:ext cx="7446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독립변수의 공분산 행렬의 조건수를 감소시켜 최적화과정에서 </a:t>
            </a:r>
            <a:r>
              <a:rPr lang="ko-KR" altLang="en-US" sz="105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안정성 수렴속도를 향상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시킨다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644581-A760-483A-B174-6664AC587E08}"/>
              </a:ext>
            </a:extLst>
          </p:cNvPr>
          <p:cNvSpPr txBox="1"/>
          <p:nvPr/>
        </p:nvSpPr>
        <p:spPr>
          <a:xfrm>
            <a:off x="848411" y="2671800"/>
            <a:ext cx="165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Min-Max Scaling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래픽 38" descr="줄이 있는 원 단색으로 채워진">
            <a:extLst>
              <a:ext uri="{FF2B5EF4-FFF2-40B4-BE49-F238E27FC236}">
                <a16:creationId xmlns:a16="http://schemas.microsoft.com/office/drawing/2014/main" id="{F3C5B7FA-9306-4808-AB84-4704CFDB1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81" y="2609303"/>
            <a:ext cx="401992" cy="401992"/>
          </a:xfrm>
          <a:prstGeom prst="rect">
            <a:avLst/>
          </a:prstGeom>
        </p:spPr>
      </p:pic>
      <p:pic>
        <p:nvPicPr>
          <p:cNvPr id="40" name="그래픽 39" descr="조금 굽은 화살표 단색으로 채워진">
            <a:extLst>
              <a:ext uri="{FF2B5EF4-FFF2-40B4-BE49-F238E27FC236}">
                <a16:creationId xmlns:a16="http://schemas.microsoft.com/office/drawing/2014/main" id="{45C26AB5-0903-4146-B608-FF499054A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2294673"/>
            <a:ext cx="313184" cy="2323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B9658E-0E77-4F95-A3C0-07DB5357A68D}"/>
              </a:ext>
            </a:extLst>
          </p:cNvPr>
          <p:cNvSpPr txBox="1"/>
          <p:nvPr/>
        </p:nvSpPr>
        <p:spPr>
          <a:xfrm>
            <a:off x="1130055" y="2286450"/>
            <a:ext cx="7446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RobustScaler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MinMaxScaler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Normalizer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scaling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존재한다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3" name="그래픽 42" descr="조금 굽은 화살표 단색으로 채워진">
            <a:extLst>
              <a:ext uri="{FF2B5EF4-FFF2-40B4-BE49-F238E27FC236}">
                <a16:creationId xmlns:a16="http://schemas.microsoft.com/office/drawing/2014/main" id="{34A97F35-DDC5-44B1-8D7A-6287FC4A2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1725844"/>
            <a:ext cx="313184" cy="232330"/>
          </a:xfrm>
          <a:prstGeom prst="rect">
            <a:avLst/>
          </a:prstGeom>
        </p:spPr>
      </p:pic>
      <p:pic>
        <p:nvPicPr>
          <p:cNvPr id="44" name="그래픽 43" descr="조금 굽은 화살표 단색으로 채워진">
            <a:extLst>
              <a:ext uri="{FF2B5EF4-FFF2-40B4-BE49-F238E27FC236}">
                <a16:creationId xmlns:a16="http://schemas.microsoft.com/office/drawing/2014/main" id="{F36F5D99-3AFB-4F51-BF06-6300354584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2996993"/>
            <a:ext cx="313184" cy="23233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C20406-4F0E-4FB8-8927-8B07CB0A9279}"/>
              </a:ext>
            </a:extLst>
          </p:cNvPr>
          <p:cNvSpPr txBox="1"/>
          <p:nvPr/>
        </p:nvSpPr>
        <p:spPr>
          <a:xfrm>
            <a:off x="1130055" y="2988770"/>
            <a:ext cx="7446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최소값이 각각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1, 0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되도록 하는 스케일링 기법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9503DA-2E7D-4810-884A-5E514BD32745}"/>
              </a:ext>
            </a:extLst>
          </p:cNvPr>
          <p:cNvSpPr txBox="1"/>
          <p:nvPr/>
        </p:nvSpPr>
        <p:spPr>
          <a:xfrm>
            <a:off x="1108770" y="3705776"/>
            <a:ext cx="7935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칼럼의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scaling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값들을 모두 더해서 종합 데이터 값인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obj_func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생성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44182-AF08-429E-AB6C-0F6F8263282A}"/>
              </a:ext>
            </a:extLst>
          </p:cNvPr>
          <p:cNvSpPr txBox="1"/>
          <p:nvPr/>
        </p:nvSpPr>
        <p:spPr>
          <a:xfrm>
            <a:off x="1108770" y="3987042"/>
            <a:ext cx="7935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가중치들은 변수 통합 과정에서 선제적으로 부여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8E70E-77E0-4AD0-86CB-FF4944AF8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44" y="4371650"/>
            <a:ext cx="8162826" cy="3762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B150C-E572-4427-A40A-4725CB1C31D6}"/>
              </a:ext>
            </a:extLst>
          </p:cNvPr>
          <p:cNvSpPr txBox="1"/>
          <p:nvPr/>
        </p:nvSpPr>
        <p:spPr>
          <a:xfrm>
            <a:off x="848411" y="3415670"/>
            <a:ext cx="165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입지선정지수</a:t>
            </a:r>
          </a:p>
        </p:txBody>
      </p:sp>
      <p:pic>
        <p:nvPicPr>
          <p:cNvPr id="50" name="그래픽 49" descr="줄이 있는 원 단색으로 채워진">
            <a:extLst>
              <a:ext uri="{FF2B5EF4-FFF2-40B4-BE49-F238E27FC236}">
                <a16:creationId xmlns:a16="http://schemas.microsoft.com/office/drawing/2014/main" id="{700FF811-F5BA-47BC-B2FE-9DD4F8D76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081" y="3353173"/>
            <a:ext cx="401992" cy="401992"/>
          </a:xfrm>
          <a:prstGeom prst="rect">
            <a:avLst/>
          </a:prstGeom>
        </p:spPr>
      </p:pic>
      <p:pic>
        <p:nvPicPr>
          <p:cNvPr id="51" name="그래픽 50" descr="조금 굽은 화살표 단색으로 채워진">
            <a:extLst>
              <a:ext uri="{FF2B5EF4-FFF2-40B4-BE49-F238E27FC236}">
                <a16:creationId xmlns:a16="http://schemas.microsoft.com/office/drawing/2014/main" id="{1B33E4ED-D05A-4056-BC09-37853813B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3734102"/>
            <a:ext cx="313184" cy="232330"/>
          </a:xfrm>
          <a:prstGeom prst="rect">
            <a:avLst/>
          </a:prstGeom>
        </p:spPr>
      </p:pic>
      <p:pic>
        <p:nvPicPr>
          <p:cNvPr id="52" name="그래픽 51" descr="조금 굽은 화살표 단색으로 채워진">
            <a:extLst>
              <a:ext uri="{FF2B5EF4-FFF2-40B4-BE49-F238E27FC236}">
                <a16:creationId xmlns:a16="http://schemas.microsoft.com/office/drawing/2014/main" id="{F70D4B41-C540-4A82-A655-74DA9F24A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76" y="4014333"/>
            <a:ext cx="313184" cy="232330"/>
          </a:xfrm>
          <a:prstGeom prst="rect">
            <a:avLst/>
          </a:prstGeom>
        </p:spPr>
      </p:pic>
      <p:sp>
        <p:nvSpPr>
          <p:cNvPr id="48" name="Title 2">
            <a:extLst>
              <a:ext uri="{FF2B5EF4-FFF2-40B4-BE49-F238E27FC236}">
                <a16:creationId xmlns:a16="http://schemas.microsoft.com/office/drawing/2014/main" id="{C3C291AE-D481-4F23-A6B4-8ADD8C6CF981}"/>
              </a:ext>
            </a:extLst>
          </p:cNvPr>
          <p:cNvSpPr txBox="1">
            <a:spLocks/>
          </p:cNvSpPr>
          <p:nvPr/>
        </p:nvSpPr>
        <p:spPr>
          <a:xfrm>
            <a:off x="321759" y="734443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2.2 Min-max scaling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후 입지선정지수 산출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69975D-F83B-47B5-BEEB-88F7F54B53EB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F19639-4DB4-4B6B-A6B1-2122775E6EA9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C9B30A-EA56-4012-82EA-D09002C59CF7}"/>
              </a:ext>
            </a:extLst>
          </p:cNvPr>
          <p:cNvSpPr txBox="1"/>
          <p:nvPr/>
        </p:nvSpPr>
        <p:spPr>
          <a:xfrm>
            <a:off x="535399" y="1006090"/>
            <a:ext cx="3528392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i="1" u="sng" dirty="0"/>
              <a:t>Scaling</a:t>
            </a:r>
            <a:endParaRPr lang="ko-KR" altLang="en-US" sz="1050" i="1" u="sng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5885AAB-0012-48EB-BF11-40E050B59157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C6D06E21-0285-4290-85D0-9029613A47B9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B676EA-5E72-49C9-95C1-718CC84E7ADD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CA7F7F-C086-475D-AC95-24DA3676FBEC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2D5084BF-976C-4161-A435-7AF483636C04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430AC5-9886-4233-A721-EC44EA4D2B2A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2" name="Title 2">
            <a:extLst>
              <a:ext uri="{FF2B5EF4-FFF2-40B4-BE49-F238E27FC236}">
                <a16:creationId xmlns:a16="http://schemas.microsoft.com/office/drawing/2014/main" id="{DA99436F-A21B-46D1-91DD-E7D569BC56C6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60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996F319-5E12-4D26-A281-812546D0ED29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6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8F53794-681E-4D34-8E11-5AFEB7799FFF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6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E16D3AC-8ECC-483A-970E-3CA3CFDBC04D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03428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94FA4D-A125-47B9-9866-89BD429A65C0}"/>
              </a:ext>
            </a:extLst>
          </p:cNvPr>
          <p:cNvSpPr/>
          <p:nvPr/>
        </p:nvSpPr>
        <p:spPr>
          <a:xfrm>
            <a:off x="3275856" y="1307812"/>
            <a:ext cx="5472608" cy="3208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555776" y="45183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54601" y="1584633"/>
            <a:ext cx="1569527" cy="88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배경 및 목적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방향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데이터</a:t>
            </a: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F20937-05FD-4EA6-953E-ECE540D41345}"/>
              </a:ext>
            </a:extLst>
          </p:cNvPr>
          <p:cNvGrpSpPr/>
          <p:nvPr/>
        </p:nvGrpSpPr>
        <p:grpSpPr>
          <a:xfrm>
            <a:off x="3467615" y="1421617"/>
            <a:ext cx="720390" cy="625542"/>
            <a:chOff x="3131840" y="1275606"/>
            <a:chExt cx="720390" cy="625542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259E5351-5912-46EA-8209-1FCD517910F7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E5C705-24CE-4F5B-83C7-70239A4F9E36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911ADB7-2F01-498E-9BA1-F9B2C0851334}"/>
              </a:ext>
            </a:extLst>
          </p:cNvPr>
          <p:cNvSpPr txBox="1"/>
          <p:nvPr/>
        </p:nvSpPr>
        <p:spPr>
          <a:xfrm>
            <a:off x="6588556" y="2571750"/>
            <a:ext cx="1961686" cy="9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핸들링 및 통합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D2964D4-C50A-49C1-9887-EA83A77361D2}"/>
              </a:ext>
            </a:extLst>
          </p:cNvPr>
          <p:cNvGrpSpPr/>
          <p:nvPr/>
        </p:nvGrpSpPr>
        <p:grpSpPr>
          <a:xfrm>
            <a:off x="5901570" y="2408734"/>
            <a:ext cx="720390" cy="625542"/>
            <a:chOff x="3131840" y="1275606"/>
            <a:chExt cx="720390" cy="62554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4F16880-D993-405B-B05C-2F4D349DF409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6" name="Oval 6">
              <a:extLst>
                <a:ext uri="{FF2B5EF4-FFF2-40B4-BE49-F238E27FC236}">
                  <a16:creationId xmlns:a16="http://schemas.microsoft.com/office/drawing/2014/main" id="{A221AC43-518E-4368-B8B4-1FBE492E6B23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C0A9E5-81F6-4788-9C50-026931CA4BA6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9D893C1-83DE-4E41-ADE7-2C817C63963D}"/>
              </a:ext>
            </a:extLst>
          </p:cNvPr>
          <p:cNvSpPr txBox="1"/>
          <p:nvPr/>
        </p:nvSpPr>
        <p:spPr>
          <a:xfrm>
            <a:off x="4154601" y="3271028"/>
            <a:ext cx="1569527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도출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 및 시사점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30A1CFE-7C6E-496C-9850-E116866D2D56}"/>
              </a:ext>
            </a:extLst>
          </p:cNvPr>
          <p:cNvGrpSpPr/>
          <p:nvPr/>
        </p:nvGrpSpPr>
        <p:grpSpPr>
          <a:xfrm>
            <a:off x="3467615" y="3108012"/>
            <a:ext cx="720390" cy="625542"/>
            <a:chOff x="3131840" y="1275606"/>
            <a:chExt cx="720390" cy="62554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AB9571-BEC4-4DC2-89F5-211B1606E75D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1" name="Oval 6">
              <a:extLst>
                <a:ext uri="{FF2B5EF4-FFF2-40B4-BE49-F238E27FC236}">
                  <a16:creationId xmlns:a16="http://schemas.microsoft.com/office/drawing/2014/main" id="{D8273BC5-060B-4C96-A5C6-0607575C4BB0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298D0E5-5F43-431F-9229-C0A70852ADD3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72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C9B30A-EA56-4012-82EA-D09002C59CF7}"/>
              </a:ext>
            </a:extLst>
          </p:cNvPr>
          <p:cNvSpPr txBox="1"/>
          <p:nvPr/>
        </p:nvSpPr>
        <p:spPr>
          <a:xfrm>
            <a:off x="259773" y="1104776"/>
            <a:ext cx="3528392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Correlation</a:t>
            </a:r>
            <a:endParaRPr lang="ko-KR" altLang="en-US" sz="1200" b="1" i="1" u="sng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사각형: 모서리가 접힌 도형 52">
            <a:extLst>
              <a:ext uri="{FF2B5EF4-FFF2-40B4-BE49-F238E27FC236}">
                <a16:creationId xmlns:a16="http://schemas.microsoft.com/office/drawing/2014/main" id="{3E25C764-AB95-4BB9-8EE8-16F79BD0DE06}"/>
              </a:ext>
            </a:extLst>
          </p:cNvPr>
          <p:cNvSpPr/>
          <p:nvPr/>
        </p:nvSpPr>
        <p:spPr>
          <a:xfrm>
            <a:off x="4693329" y="3871614"/>
            <a:ext cx="4095022" cy="1001145"/>
          </a:xfrm>
          <a:prstGeom prst="foldedCorner">
            <a:avLst>
              <a:gd name="adj" fmla="val 303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FAE98E-001E-4DCC-8865-047BF799D348}"/>
              </a:ext>
            </a:extLst>
          </p:cNvPr>
          <p:cNvSpPr txBox="1"/>
          <p:nvPr/>
        </p:nvSpPr>
        <p:spPr>
          <a:xfrm>
            <a:off x="5023017" y="4227932"/>
            <a:ext cx="3744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 빈도강도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f_jam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혼잡 시간강도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t_jam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상관계수가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0.97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매우 높은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나타냄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임의로 혼잡 시간 강도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t_jam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제거함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56D4208-FB73-4D7B-BBBB-E70148F60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" y="1715831"/>
            <a:ext cx="2929924" cy="243290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8C02C28-18C8-4A30-976D-3131E993D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9" y="4111234"/>
            <a:ext cx="3991948" cy="8742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BC58B96-59A7-463F-9F63-727DB0D28BCD}"/>
              </a:ext>
            </a:extLst>
          </p:cNvPr>
          <p:cNvSpPr txBox="1"/>
          <p:nvPr/>
        </p:nvSpPr>
        <p:spPr>
          <a:xfrm>
            <a:off x="759613" y="1406816"/>
            <a:ext cx="1657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Correlation Plot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9663A7-EF92-4AEE-BF4F-90F1AD99C608}"/>
              </a:ext>
            </a:extLst>
          </p:cNvPr>
          <p:cNvSpPr txBox="1"/>
          <p:nvPr/>
        </p:nvSpPr>
        <p:spPr>
          <a:xfrm>
            <a:off x="4930227" y="3444956"/>
            <a:ext cx="342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상관관계 분석으로 발견된 데이터셋의 문제점</a:t>
            </a:r>
          </a:p>
        </p:txBody>
      </p:sp>
      <p:pic>
        <p:nvPicPr>
          <p:cNvPr id="59" name="그래픽 58" descr="줄이 있는 원 단색으로 채워진">
            <a:extLst>
              <a:ext uri="{FF2B5EF4-FFF2-40B4-BE49-F238E27FC236}">
                <a16:creationId xmlns:a16="http://schemas.microsoft.com/office/drawing/2014/main" id="{B9246A10-19DF-4EC4-94C5-F0DAA6232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283" y="1356781"/>
            <a:ext cx="401992" cy="401992"/>
          </a:xfrm>
          <a:prstGeom prst="rect">
            <a:avLst/>
          </a:prstGeom>
        </p:spPr>
      </p:pic>
      <p:pic>
        <p:nvPicPr>
          <p:cNvPr id="61" name="그래픽 60" descr="줄이 있는 원 단색으로 채워진">
            <a:extLst>
              <a:ext uri="{FF2B5EF4-FFF2-40B4-BE49-F238E27FC236}">
                <a16:creationId xmlns:a16="http://schemas.microsoft.com/office/drawing/2014/main" id="{0CBEF0C4-8C93-43C3-845F-E09E8FA16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323" y="1344319"/>
            <a:ext cx="401992" cy="40199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50CF236-1B38-4E76-ABAD-256DC2B4BADD}"/>
              </a:ext>
            </a:extLst>
          </p:cNvPr>
          <p:cNvSpPr txBox="1"/>
          <p:nvPr/>
        </p:nvSpPr>
        <p:spPr>
          <a:xfrm>
            <a:off x="4963590" y="1413621"/>
            <a:ext cx="342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상관관계가 높은 변수들</a:t>
            </a:r>
          </a:p>
        </p:txBody>
      </p:sp>
      <p:pic>
        <p:nvPicPr>
          <p:cNvPr id="63" name="그래픽 62" descr="줄이 있는 원 단색으로 채워진">
            <a:extLst>
              <a:ext uri="{FF2B5EF4-FFF2-40B4-BE49-F238E27FC236}">
                <a16:creationId xmlns:a16="http://schemas.microsoft.com/office/drawing/2014/main" id="{3C5E1C98-051C-4F7B-A48C-C18D10AD6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415" y="3389096"/>
            <a:ext cx="401992" cy="4019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785BBB7-CCA9-45E3-871F-0A81DFD1E7C1}"/>
              </a:ext>
            </a:extLst>
          </p:cNvPr>
          <p:cNvGrpSpPr/>
          <p:nvPr/>
        </p:nvGrpSpPr>
        <p:grpSpPr>
          <a:xfrm>
            <a:off x="5106442" y="2321143"/>
            <a:ext cx="935782" cy="754900"/>
            <a:chOff x="5093438" y="2285612"/>
            <a:chExt cx="935782" cy="7549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E6BB65D-BE8D-4AFC-99FE-097599743A6D}"/>
                </a:ext>
              </a:extLst>
            </p:cNvPr>
            <p:cNvSpPr/>
            <p:nvPr/>
          </p:nvSpPr>
          <p:spPr>
            <a:xfrm>
              <a:off x="5093438" y="2285612"/>
              <a:ext cx="935782" cy="717155"/>
            </a:xfrm>
            <a:prstGeom prst="rect">
              <a:avLst/>
            </a:prstGeom>
            <a:solidFill>
              <a:srgbClr val="FFD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F1AF0C6-CE33-48FD-8282-F5BC80EF0165}"/>
                </a:ext>
              </a:extLst>
            </p:cNvPr>
            <p:cNvSpPr/>
            <p:nvPr/>
          </p:nvSpPr>
          <p:spPr>
            <a:xfrm>
              <a:off x="5122034" y="2323358"/>
              <a:ext cx="861551" cy="292006"/>
            </a:xfrm>
            <a:prstGeom prst="rect">
              <a:avLst/>
            </a:prstGeom>
            <a:solidFill>
              <a:srgbClr val="FFD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f_jam</a:t>
              </a:r>
              <a:endPara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800F7D2-CAF7-487A-91B7-2D93397A4FE1}"/>
                </a:ext>
              </a:extLst>
            </p:cNvPr>
            <p:cNvSpPr/>
            <p:nvPr/>
          </p:nvSpPr>
          <p:spPr>
            <a:xfrm>
              <a:off x="5093438" y="2642939"/>
              <a:ext cx="935782" cy="3975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t_jam</a:t>
              </a:r>
              <a:endPara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0F2B69-6F9F-4AC9-B475-7E057F815DC7}"/>
              </a:ext>
            </a:extLst>
          </p:cNvPr>
          <p:cNvGrpSpPr/>
          <p:nvPr/>
        </p:nvGrpSpPr>
        <p:grpSpPr>
          <a:xfrm>
            <a:off x="4874803" y="1723614"/>
            <a:ext cx="1567708" cy="457200"/>
            <a:chOff x="5003399" y="1661416"/>
            <a:chExt cx="1567708" cy="457200"/>
          </a:xfrm>
        </p:grpSpPr>
        <p:sp>
          <p:nvSpPr>
            <p:cNvPr id="48" name="순서도: 다중 문서 47">
              <a:extLst>
                <a:ext uri="{FF2B5EF4-FFF2-40B4-BE49-F238E27FC236}">
                  <a16:creationId xmlns:a16="http://schemas.microsoft.com/office/drawing/2014/main" id="{CF62E53D-28FD-4602-A70F-26339256F74A}"/>
                </a:ext>
              </a:extLst>
            </p:cNvPr>
            <p:cNvSpPr/>
            <p:nvPr/>
          </p:nvSpPr>
          <p:spPr>
            <a:xfrm>
              <a:off x="5234851" y="1770512"/>
              <a:ext cx="1336256" cy="236685"/>
            </a:xfrm>
            <a:prstGeom prst="flowChartMultidocumen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68" name="그래픽 67" descr="자동차 단색으로 채워진">
              <a:extLst>
                <a:ext uri="{FF2B5EF4-FFF2-40B4-BE49-F238E27FC236}">
                  <a16:creationId xmlns:a16="http://schemas.microsoft.com/office/drawing/2014/main" id="{E3C0D4BB-C539-4285-B155-C04EA4E5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03399" y="1661416"/>
              <a:ext cx="457200" cy="4572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A2C132-CC54-477D-9744-0E5AF132ECA8}"/>
                </a:ext>
              </a:extLst>
            </p:cNvPr>
            <p:cNvSpPr txBox="1"/>
            <p:nvPr/>
          </p:nvSpPr>
          <p:spPr>
            <a:xfrm>
              <a:off x="5389222" y="1751981"/>
              <a:ext cx="1148006" cy="246221"/>
            </a:xfrm>
            <a:prstGeom prst="rect">
              <a:avLst/>
            </a:prstGeom>
            <a:solidFill>
              <a:srgbClr val="E6DEE8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교통량 관련 변수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E3D9C1C-FD6A-436D-B1BB-0474B28EFB1C}"/>
              </a:ext>
            </a:extLst>
          </p:cNvPr>
          <p:cNvSpPr txBox="1"/>
          <p:nvPr/>
        </p:nvSpPr>
        <p:spPr>
          <a:xfrm>
            <a:off x="5009166" y="3978411"/>
            <a:ext cx="4027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변수들 간의 매우 강한 상관관계</a:t>
            </a:r>
          </a:p>
        </p:txBody>
      </p:sp>
      <p:sp>
        <p:nvSpPr>
          <p:cNvPr id="71" name="오른쪽 대괄호 70">
            <a:extLst>
              <a:ext uri="{FF2B5EF4-FFF2-40B4-BE49-F238E27FC236}">
                <a16:creationId xmlns:a16="http://schemas.microsoft.com/office/drawing/2014/main" id="{05BE11FD-08D0-46C8-A905-9D453D711ECB}"/>
              </a:ext>
            </a:extLst>
          </p:cNvPr>
          <p:cNvSpPr/>
          <p:nvPr/>
        </p:nvSpPr>
        <p:spPr>
          <a:xfrm>
            <a:off x="6452808" y="2426514"/>
            <a:ext cx="288032" cy="544158"/>
          </a:xfrm>
          <a:prstGeom prst="rightBracket">
            <a:avLst>
              <a:gd name="adj" fmla="val 0"/>
            </a:avLst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34E2DA-AAB2-46D8-9056-16FA016C3102}"/>
              </a:ext>
            </a:extLst>
          </p:cNvPr>
          <p:cNvSpPr txBox="1"/>
          <p:nvPr/>
        </p:nvSpPr>
        <p:spPr>
          <a:xfrm>
            <a:off x="6070593" y="2502589"/>
            <a:ext cx="7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혼잡빈도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시간강도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69A8DD-CB69-43D1-8E82-06FE380F8309}"/>
              </a:ext>
            </a:extLst>
          </p:cNvPr>
          <p:cNvSpPr txBox="1"/>
          <p:nvPr/>
        </p:nvSpPr>
        <p:spPr>
          <a:xfrm>
            <a:off x="6810402" y="2470721"/>
            <a:ext cx="1851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변수들이 매우 강한 양의 상관관계를 가짐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95486328-50DC-48A7-8BA1-B4A084BFC52A}"/>
              </a:ext>
            </a:extLst>
          </p:cNvPr>
          <p:cNvSpPr txBox="1">
            <a:spLocks/>
          </p:cNvSpPr>
          <p:nvPr/>
        </p:nvSpPr>
        <p:spPr>
          <a:xfrm>
            <a:off x="321759" y="734443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변수들 간 상관계수 확인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EC7D74-276B-49DE-AB06-88C807A66267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CF34D99-ADC4-463E-AA5E-7114BBCE20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57" y="3796058"/>
            <a:ext cx="255281" cy="25528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F755DC-05A5-4DC1-9997-72FC8523EAD0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C1C29F94-71BF-4E92-BA7D-E9E605A2C79C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F469E3-F19A-4191-96ED-A59DEEDE569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A4548D-DBF7-4B3D-BBD0-2865A8CB39F5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0E2C735D-BB87-4913-B9DD-58E913B1CA7F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B7EA4E-2B64-4C8B-87B0-DBC8A41CA615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A7B15022-3521-4EB6-9ABA-5ACA5F952253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60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E65F12D-834D-4905-B8D0-B77998E6ECFB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6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6375861-6630-471A-B2DF-634FFF82C957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7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CB573FF-948F-4214-97FF-321132B606D4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331832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BF1DA8-E65D-400E-9984-8035408B65B6}"/>
              </a:ext>
            </a:extLst>
          </p:cNvPr>
          <p:cNvGrpSpPr/>
          <p:nvPr/>
        </p:nvGrpSpPr>
        <p:grpSpPr>
          <a:xfrm>
            <a:off x="3585031" y="640153"/>
            <a:ext cx="5688628" cy="3960386"/>
            <a:chOff x="251519" y="766182"/>
            <a:chExt cx="4248468" cy="39603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A54EE1-734A-4162-AEA1-0FBBBDCDF676}"/>
                </a:ext>
              </a:extLst>
            </p:cNvPr>
            <p:cNvSpPr/>
            <p:nvPr/>
          </p:nvSpPr>
          <p:spPr>
            <a:xfrm>
              <a:off x="251519" y="2283718"/>
              <a:ext cx="3672406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새로운 후보지 선정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7CBDF0-58B3-436E-83A6-37557249DDA4}"/>
                </a:ext>
              </a:extLst>
            </p:cNvPr>
            <p:cNvSpPr/>
            <p:nvPr/>
          </p:nvSpPr>
          <p:spPr>
            <a:xfrm>
              <a:off x="251519" y="3376923"/>
              <a:ext cx="381642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Set covering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적용 목적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B4614-04C2-4BC0-BE75-3518F7F5DE35}"/>
                </a:ext>
              </a:extLst>
            </p:cNvPr>
            <p:cNvSpPr/>
            <p:nvPr/>
          </p:nvSpPr>
          <p:spPr>
            <a:xfrm>
              <a:off x="481503" y="3786564"/>
              <a:ext cx="3730453" cy="3600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후보지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1125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중에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300m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이내에 있는 후보지 삭제</a:t>
              </a:r>
              <a:endPara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CEAAC-7947-40B9-9A43-4CEFF63B4736}"/>
                </a:ext>
              </a:extLst>
            </p:cNvPr>
            <p:cNvSpPr txBox="1"/>
            <p:nvPr/>
          </p:nvSpPr>
          <p:spPr>
            <a:xfrm>
              <a:off x="353241" y="766182"/>
              <a:ext cx="39448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후보지 유형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수원시 내 기존 모든 버스 정류장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스마트 버스 정류장 우선설치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30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개소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C472D8-D522-46B4-BAD4-54858C02AADE}"/>
                </a:ext>
              </a:extLst>
            </p:cNvPr>
            <p:cNvSpPr txBox="1"/>
            <p:nvPr/>
          </p:nvSpPr>
          <p:spPr>
            <a:xfrm>
              <a:off x="411139" y="4172570"/>
              <a:ext cx="40888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전체 데이터 중 거리가 매우 가까운 후보지들이 많음을 확인함 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미세먼지 관측 가능 범위를 반경 </a:t>
              </a: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300m 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수원시 전체를 측정 가능하도록 후보지 선정 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8989A-D7FB-4ADC-8349-8400D3C9C7E3}"/>
              </a:ext>
            </a:extLst>
          </p:cNvPr>
          <p:cNvSpPr/>
          <p:nvPr/>
        </p:nvSpPr>
        <p:spPr>
          <a:xfrm>
            <a:off x="3594338" y="1142748"/>
            <a:ext cx="1219327" cy="360039"/>
          </a:xfrm>
          <a:prstGeom prst="rect">
            <a:avLst/>
          </a:prstGeom>
          <a:solidFill>
            <a:srgbClr val="32AEB8"/>
          </a:solidFill>
          <a:ln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초기후보지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91AD57-693F-4E0B-944E-BA2CB6AFAF1D}"/>
              </a:ext>
            </a:extLst>
          </p:cNvPr>
          <p:cNvSpPr/>
          <p:nvPr/>
        </p:nvSpPr>
        <p:spPr>
          <a:xfrm>
            <a:off x="3594337" y="1515707"/>
            <a:ext cx="1219327" cy="347120"/>
          </a:xfrm>
          <a:prstGeom prst="rect">
            <a:avLst/>
          </a:prstGeom>
          <a:noFill/>
          <a:ln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1225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364BC-A960-45A9-9936-FD256C7A261D}"/>
              </a:ext>
            </a:extLst>
          </p:cNvPr>
          <p:cNvSpPr/>
          <p:nvPr/>
        </p:nvSpPr>
        <p:spPr>
          <a:xfrm>
            <a:off x="4962489" y="1155667"/>
            <a:ext cx="3934809" cy="720080"/>
          </a:xfrm>
          <a:prstGeom prst="rect">
            <a:avLst/>
          </a:prstGeom>
          <a:noFill/>
          <a:ln w="19050"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5B0854AC-035C-4396-B6DF-504D1B911AD9}"/>
              </a:ext>
            </a:extLst>
          </p:cNvPr>
          <p:cNvSpPr/>
          <p:nvPr/>
        </p:nvSpPr>
        <p:spPr>
          <a:xfrm>
            <a:off x="5165938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1. </a:t>
            </a:r>
            <a:r>
              <a:rPr lang="ko-KR" altLang="en-US" sz="900" dirty="0">
                <a:ea typeface="나눔스퀘어_ac" panose="020B0600000101010101" pitchFamily="50" charset="-127"/>
              </a:rPr>
              <a:t>측정범위 </a:t>
            </a:r>
            <a:endParaRPr lang="en-US" altLang="ko-KR" sz="900" dirty="0"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300m </a:t>
            </a:r>
            <a:r>
              <a:rPr lang="ko-KR" altLang="en-US" sz="900" dirty="0">
                <a:ea typeface="나눔스퀘어_ac" panose="020B0600000101010101" pitchFamily="50" charset="-127"/>
              </a:rPr>
              <a:t>가정</a:t>
            </a: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947D7F26-D525-4E03-B25B-5989CBE98670}"/>
              </a:ext>
            </a:extLst>
          </p:cNvPr>
          <p:cNvSpPr/>
          <p:nvPr/>
        </p:nvSpPr>
        <p:spPr>
          <a:xfrm>
            <a:off x="6367482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2. Set covering </a:t>
            </a:r>
          </a:p>
          <a:p>
            <a:pPr algn="ctr"/>
            <a:r>
              <a:rPr lang="ko-KR" altLang="en-US" sz="900" dirty="0">
                <a:ea typeface="나눔스퀘어_ac" panose="020B0600000101010101" pitchFamily="50" charset="-127"/>
              </a:rPr>
              <a:t>적용</a:t>
            </a: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E214F3B3-0A1F-469D-9E93-04766E5ECA27}"/>
              </a:ext>
            </a:extLst>
          </p:cNvPr>
          <p:cNvSpPr/>
          <p:nvPr/>
        </p:nvSpPr>
        <p:spPr>
          <a:xfrm>
            <a:off x="7563815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3. </a:t>
            </a:r>
            <a:r>
              <a:rPr lang="ko-KR" altLang="en-US" sz="900" dirty="0">
                <a:ea typeface="나눔스퀘어_ac" panose="020B0600000101010101" pitchFamily="50" charset="-127"/>
              </a:rPr>
              <a:t>후보지 도출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2C5987-C8B3-4531-8E57-F9C49FEAEB24}"/>
              </a:ext>
            </a:extLst>
          </p:cNvPr>
          <p:cNvSpPr/>
          <p:nvPr/>
        </p:nvSpPr>
        <p:spPr>
          <a:xfrm>
            <a:off x="273715" y="1148442"/>
            <a:ext cx="3104818" cy="720080"/>
          </a:xfrm>
          <a:prstGeom prst="rect">
            <a:avLst/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cover problem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 덮개 문제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Minimizing the Number of centers in a Set Covering Model, and Locating... |  Download Scientific Diagram">
            <a:extLst>
              <a:ext uri="{FF2B5EF4-FFF2-40B4-BE49-F238E27FC236}">
                <a16:creationId xmlns:a16="http://schemas.microsoft.com/office/drawing/2014/main" id="{8F1F30FD-73D4-44D5-A831-027770F5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24" y="1905542"/>
            <a:ext cx="1728210" cy="277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2">
            <a:extLst>
              <a:ext uri="{FF2B5EF4-FFF2-40B4-BE49-F238E27FC236}">
                <a16:creationId xmlns:a16="http://schemas.microsoft.com/office/drawing/2014/main" id="{9B3A9FF2-6F81-4115-A2DF-E7911F39FA7C}"/>
              </a:ext>
            </a:extLst>
          </p:cNvPr>
          <p:cNvSpPr txBox="1">
            <a:spLocks/>
          </p:cNvSpPr>
          <p:nvPr/>
        </p:nvSpPr>
        <p:spPr>
          <a:xfrm>
            <a:off x="321795" y="742228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해결 알고리즘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(1)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48" name="사각형: 모서리가 접힌 도형 47">
            <a:extLst>
              <a:ext uri="{FF2B5EF4-FFF2-40B4-BE49-F238E27FC236}">
                <a16:creationId xmlns:a16="http://schemas.microsoft.com/office/drawing/2014/main" id="{0E55F3F7-3756-4BEF-9023-F90DC81A4ABD}"/>
              </a:ext>
            </a:extLst>
          </p:cNvPr>
          <p:cNvSpPr/>
          <p:nvPr/>
        </p:nvSpPr>
        <p:spPr>
          <a:xfrm>
            <a:off x="268328" y="2016462"/>
            <a:ext cx="1495359" cy="2555527"/>
          </a:xfrm>
          <a:prstGeom prst="foldedCorner">
            <a:avLst>
              <a:gd name="adj" fmla="val 30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정의</a:t>
            </a:r>
            <a:r>
              <a:rPr lang="en-US" altLang="ko-KR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어떠한 전체집합과 그 집합의 부분집합들이 주어졌을 때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부분집합들 중에서 가능한 한 적은 집합을 골라서 그 집합들의 합집합이 원래 전체집합이 되도록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 그 집합들이 원래 전제집합을 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덮도록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집합을 선택하는 문제이다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집합을 가능한 한 적게 골라내는 것이 목표이다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9" name="그림 48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54A89BEF-3608-45ED-B372-B8E75F943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3" y="1278854"/>
            <a:ext cx="397683" cy="39768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2DCBB0-FE1E-4B08-AF15-F1D7929B4133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FFA8C4-0914-4868-8146-45ED2002A2FD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CDBE25AE-6BAC-4CD3-89E9-23BBD87953F1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72449F-96D1-448F-B0B4-3255025F0BC8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948134-CFBB-4CD0-8D95-44BD4273C566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4ED11693-1268-4D88-A431-DD80FF71337C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8422B0-E67F-4753-85DE-D3C8570ECE2B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8BB323AB-3F4F-4A7C-98E4-C93A453DAA40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3ACDB002-2E2C-42B9-8775-BBBF5F44FE6D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C02F722-ABE4-45C5-A0FC-2E7426B77CC2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B1E5015-74D2-479B-9553-9DCFC386FA81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E76FB1-4EC1-4390-901D-597A960C9B29}"/>
              </a:ext>
            </a:extLst>
          </p:cNvPr>
          <p:cNvGrpSpPr/>
          <p:nvPr/>
        </p:nvGrpSpPr>
        <p:grpSpPr>
          <a:xfrm>
            <a:off x="3850622" y="2491763"/>
            <a:ext cx="1278018" cy="720245"/>
            <a:chOff x="3850622" y="2491763"/>
            <a:chExt cx="1278018" cy="72024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B00DB9-2395-4D1F-9ACA-3F29704E9BCE}"/>
                </a:ext>
              </a:extLst>
            </p:cNvPr>
            <p:cNvSpPr/>
            <p:nvPr/>
          </p:nvSpPr>
          <p:spPr>
            <a:xfrm>
              <a:off x="3850622" y="2726320"/>
              <a:ext cx="1278018" cy="4856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수원시 내 기존 모든 </a:t>
              </a:r>
              <a:endParaRPr lang="en-US" altLang="ko-KR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 정류장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046CBC-1BA8-4FA8-82E2-0709C1A78924}"/>
                </a:ext>
              </a:extLst>
            </p:cNvPr>
            <p:cNvSpPr txBox="1"/>
            <p:nvPr/>
          </p:nvSpPr>
          <p:spPr>
            <a:xfrm>
              <a:off x="3850622" y="2491763"/>
              <a:ext cx="1278000" cy="3079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900"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b="1" dirty="0"/>
                <a:t>기존 후보지 유형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1222-E3B2-48B0-8253-D1FC87E29076}"/>
              </a:ext>
            </a:extLst>
          </p:cNvPr>
          <p:cNvGrpSpPr/>
          <p:nvPr/>
        </p:nvGrpSpPr>
        <p:grpSpPr>
          <a:xfrm>
            <a:off x="7619280" y="2491762"/>
            <a:ext cx="1278018" cy="720246"/>
            <a:chOff x="7619280" y="2491762"/>
            <a:chExt cx="1278018" cy="7202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E21E9B-296D-4CF9-8B30-0C6DF7782D4A}"/>
                </a:ext>
              </a:extLst>
            </p:cNvPr>
            <p:cNvSpPr/>
            <p:nvPr/>
          </p:nvSpPr>
          <p:spPr>
            <a:xfrm>
              <a:off x="7619280" y="2726320"/>
              <a:ext cx="1278018" cy="4856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개소</a:t>
              </a:r>
              <a:endPara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EE070B-F553-4D2A-B689-95CD977C1724}"/>
                </a:ext>
              </a:extLst>
            </p:cNvPr>
            <p:cNvSpPr txBox="1"/>
            <p:nvPr/>
          </p:nvSpPr>
          <p:spPr>
            <a:xfrm>
              <a:off x="7619280" y="2491762"/>
              <a:ext cx="1278000" cy="3079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900"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b="1" dirty="0"/>
                <a:t>스마트 버스 정류장 </a:t>
              </a:r>
              <a:endParaRPr lang="en-US" altLang="ko-KR" b="1" dirty="0"/>
            </a:p>
            <a:p>
              <a:r>
                <a:rPr lang="ko-KR" altLang="en-US" b="1" dirty="0"/>
                <a:t>우선설치 장소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7A5379-0006-44DC-B3F1-E97A3D8F2D9B}"/>
              </a:ext>
            </a:extLst>
          </p:cNvPr>
          <p:cNvGrpSpPr/>
          <p:nvPr/>
        </p:nvGrpSpPr>
        <p:grpSpPr>
          <a:xfrm>
            <a:off x="5734951" y="2491763"/>
            <a:ext cx="1278018" cy="720245"/>
            <a:chOff x="5869174" y="2491763"/>
            <a:chExt cx="1278018" cy="72024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7D228C-8139-4810-95E1-95075D312901}"/>
                </a:ext>
              </a:extLst>
            </p:cNvPr>
            <p:cNvSpPr/>
            <p:nvPr/>
          </p:nvSpPr>
          <p:spPr>
            <a:xfrm>
              <a:off x="5869174" y="2726320"/>
              <a:ext cx="1278018" cy="4856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 Covering </a:t>
              </a:r>
              <a:r>
                <a: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584727-0E3A-4420-908C-C6416540E6F0}"/>
                </a:ext>
              </a:extLst>
            </p:cNvPr>
            <p:cNvSpPr txBox="1"/>
            <p:nvPr/>
          </p:nvSpPr>
          <p:spPr>
            <a:xfrm>
              <a:off x="5869174" y="2491763"/>
              <a:ext cx="1278000" cy="3079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900"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ko-KR" b="1" dirty="0"/>
                <a:t>NEW</a:t>
              </a:r>
              <a:r>
                <a:rPr lang="ko-KR" altLang="en-US" b="1" dirty="0"/>
                <a:t> 후보지 선정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2F63184-BAE8-4CF6-9BC6-056D83A927FB}"/>
              </a:ext>
            </a:extLst>
          </p:cNvPr>
          <p:cNvSpPr/>
          <p:nvPr/>
        </p:nvSpPr>
        <p:spPr>
          <a:xfrm>
            <a:off x="5342310" y="2563620"/>
            <a:ext cx="162142" cy="60088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A92A60C-4293-4C4C-93F4-B6245E886505}"/>
              </a:ext>
            </a:extLst>
          </p:cNvPr>
          <p:cNvSpPr/>
          <p:nvPr/>
        </p:nvSpPr>
        <p:spPr>
          <a:xfrm>
            <a:off x="7244422" y="2563620"/>
            <a:ext cx="162142" cy="60088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2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2">
            <a:extLst>
              <a:ext uri="{FF2B5EF4-FFF2-40B4-BE49-F238E27FC236}">
                <a16:creationId xmlns:a16="http://schemas.microsoft.com/office/drawing/2014/main" id="{9B3A9FF2-6F81-4115-A2DF-E7911F39FA7C}"/>
              </a:ext>
            </a:extLst>
          </p:cNvPr>
          <p:cNvSpPr txBox="1">
            <a:spLocks/>
          </p:cNvSpPr>
          <p:nvPr/>
        </p:nvSpPr>
        <p:spPr>
          <a:xfrm>
            <a:off x="321795" y="742228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2.3 Set Covering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결과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2DCBB0-FE1E-4B08-AF15-F1D7929B4133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FFA8C4-0914-4868-8146-45ED2002A2FD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CDBE25AE-6BAC-4CD3-89E9-23BBD87953F1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72449F-96D1-448F-B0B4-3255025F0BC8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948134-CFBB-4CD0-8D95-44BD4273C566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4ED11693-1268-4D88-A431-DD80FF71337C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8422B0-E67F-4753-85DE-D3C8570ECE2B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8BB323AB-3F4F-4A7C-98E4-C93A453DAA40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20378-8748-4B34-A36E-961ECE55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62" y="1395193"/>
            <a:ext cx="2985776" cy="2711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AA9831-5B57-44B1-8C7D-4156443C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14" y="1390814"/>
            <a:ext cx="2985776" cy="2711852"/>
          </a:xfrm>
          <a:prstGeom prst="rect">
            <a:avLst/>
          </a:prstGeom>
        </p:spPr>
      </p:pic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1E5A4724-76BA-4B2B-A86E-9FDA0BC9187F}"/>
              </a:ext>
            </a:extLst>
          </p:cNvPr>
          <p:cNvSpPr/>
          <p:nvPr/>
        </p:nvSpPr>
        <p:spPr>
          <a:xfrm>
            <a:off x="1291792" y="4193921"/>
            <a:ext cx="6650798" cy="709559"/>
          </a:xfrm>
          <a:prstGeom prst="foldedCorner">
            <a:avLst>
              <a:gd name="adj" fmla="val 30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관측 가능 범위를 반경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300m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가정 했을 때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Covering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 후 결과이다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그림과 같이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Covering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후에 최소의 버스정류장 개수로 전체 버스정류장을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cover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가능하다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b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buffer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전체 버스정류장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cover)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62B5F6-1F28-41CE-B5D4-92024C1C774B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D7FD6B0-7882-4310-BC0F-BD2B252F0673}"/>
              </a:ext>
            </a:extLst>
          </p:cNvPr>
          <p:cNvGrpSpPr/>
          <p:nvPr/>
        </p:nvGrpSpPr>
        <p:grpSpPr>
          <a:xfrm>
            <a:off x="3529815" y="909556"/>
            <a:ext cx="6792312" cy="397683"/>
            <a:chOff x="376380" y="1633341"/>
            <a:chExt cx="6792312" cy="397683"/>
          </a:xfrm>
        </p:grpSpPr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3B23BF72-6D99-4645-AD0D-195BD4FFB8E6}"/>
                </a:ext>
              </a:extLst>
            </p:cNvPr>
            <p:cNvSpPr/>
            <p:nvPr/>
          </p:nvSpPr>
          <p:spPr>
            <a:xfrm>
              <a:off x="376380" y="1651606"/>
              <a:ext cx="2015019" cy="361155"/>
            </a:xfrm>
            <a:prstGeom prst="parallelogram">
              <a:avLst>
                <a:gd name="adj" fmla="val 18512"/>
              </a:avLst>
            </a:prstGeom>
            <a:solidFill>
              <a:srgbClr val="E0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9FD41D-BC4B-45E6-873B-57E0C330D839}"/>
                </a:ext>
              </a:extLst>
            </p:cNvPr>
            <p:cNvSpPr/>
            <p:nvPr/>
          </p:nvSpPr>
          <p:spPr>
            <a:xfrm>
              <a:off x="925463" y="1661177"/>
              <a:ext cx="6243229" cy="323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 Covering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 후 </a:t>
              </a:r>
            </a:p>
          </p:txBody>
        </p:sp>
        <p:pic>
          <p:nvPicPr>
            <p:cNvPr id="41" name="그림 40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43E636CC-6EC1-469B-9F0E-0AFF3E9C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18" y="1633341"/>
              <a:ext cx="397683" cy="397683"/>
            </a:xfrm>
            <a:prstGeom prst="rect">
              <a:avLst/>
            </a:prstGeom>
          </p:spPr>
        </p:pic>
      </p:grpSp>
      <p:pic>
        <p:nvPicPr>
          <p:cNvPr id="45" name="그래픽 44" descr="조금 굽은 화살표 단색으로 채워진">
            <a:extLst>
              <a:ext uri="{FF2B5EF4-FFF2-40B4-BE49-F238E27FC236}">
                <a16:creationId xmlns:a16="http://schemas.microsoft.com/office/drawing/2014/main" id="{D00EF1B3-2A82-4E99-8148-49CEF4478F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0182" y="2565549"/>
            <a:ext cx="470571" cy="3490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FBFCD0A-224A-49BA-BDA4-349A7421CF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93" y="4032532"/>
            <a:ext cx="277277" cy="255281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C3145D-A249-42FA-8534-8951D123D5EC}"/>
              </a:ext>
            </a:extLst>
          </p:cNvPr>
          <p:cNvSpPr/>
          <p:nvPr/>
        </p:nvSpPr>
        <p:spPr>
          <a:xfrm>
            <a:off x="3537153" y="1412891"/>
            <a:ext cx="2007681" cy="6198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전체 버스 정류장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수원시 조건에 맞는 버스 정류장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300m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 버퍼  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8E4D56A-52DF-458D-9E2F-5F9963379C3E}"/>
              </a:ext>
            </a:extLst>
          </p:cNvPr>
          <p:cNvSpPr/>
          <p:nvPr/>
        </p:nvSpPr>
        <p:spPr>
          <a:xfrm flipH="1" flipV="1">
            <a:off x="3671494" y="1523963"/>
            <a:ext cx="86401" cy="8722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`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6393646-ACE3-4CE5-827D-F9FF0156C4A1}"/>
              </a:ext>
            </a:extLst>
          </p:cNvPr>
          <p:cNvSpPr/>
          <p:nvPr/>
        </p:nvSpPr>
        <p:spPr>
          <a:xfrm flipH="1" flipV="1">
            <a:off x="3671494" y="1679534"/>
            <a:ext cx="86401" cy="87222"/>
          </a:xfrm>
          <a:prstGeom prst="ellipse">
            <a:avLst/>
          </a:prstGeom>
          <a:solidFill>
            <a:srgbClr val="FF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`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AFD30CB-1E4D-4199-A51C-88C4439B0333}"/>
              </a:ext>
            </a:extLst>
          </p:cNvPr>
          <p:cNvSpPr/>
          <p:nvPr/>
        </p:nvSpPr>
        <p:spPr>
          <a:xfrm flipH="1" flipV="1">
            <a:off x="3671494" y="1833957"/>
            <a:ext cx="86401" cy="87222"/>
          </a:xfrm>
          <a:prstGeom prst="ellipse">
            <a:avLst/>
          </a:prstGeom>
          <a:solidFill>
            <a:srgbClr val="B4B3E6"/>
          </a:solidFill>
          <a:ln w="3175">
            <a:solidFill>
              <a:srgbClr val="232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`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77A8DE6D-14A2-4074-9F40-7674EEC5F0C2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2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7D79097E-2F52-4D99-8880-AF305A4F0CD0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122B4D1-DE93-48DC-9AA2-29386FEF8349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50793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A54EE1-734A-4162-AEA1-0FBBBDCDF676}"/>
              </a:ext>
            </a:extLst>
          </p:cNvPr>
          <p:cNvSpPr/>
          <p:nvPr/>
        </p:nvSpPr>
        <p:spPr>
          <a:xfrm>
            <a:off x="3635900" y="2167194"/>
            <a:ext cx="4917291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MCLP Formulation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8989A-D7FB-4ADC-8349-8400D3C9C7E3}"/>
              </a:ext>
            </a:extLst>
          </p:cNvPr>
          <p:cNvSpPr/>
          <p:nvPr/>
        </p:nvSpPr>
        <p:spPr>
          <a:xfrm>
            <a:off x="3635900" y="1142748"/>
            <a:ext cx="1219327" cy="360039"/>
          </a:xfrm>
          <a:prstGeom prst="rect">
            <a:avLst/>
          </a:prstGeom>
          <a:solidFill>
            <a:srgbClr val="32AEB8"/>
          </a:solidFill>
          <a:ln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covering </a:t>
            </a: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후보지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91AD57-693F-4E0B-944E-BA2CB6AFAF1D}"/>
              </a:ext>
            </a:extLst>
          </p:cNvPr>
          <p:cNvSpPr/>
          <p:nvPr/>
        </p:nvSpPr>
        <p:spPr>
          <a:xfrm>
            <a:off x="3635899" y="1515707"/>
            <a:ext cx="1219327" cy="347120"/>
          </a:xfrm>
          <a:prstGeom prst="rect">
            <a:avLst/>
          </a:prstGeom>
          <a:noFill/>
          <a:ln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155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364BC-A960-45A9-9936-FD256C7A261D}"/>
              </a:ext>
            </a:extLst>
          </p:cNvPr>
          <p:cNvSpPr/>
          <p:nvPr/>
        </p:nvSpPr>
        <p:spPr>
          <a:xfrm>
            <a:off x="5004051" y="1155667"/>
            <a:ext cx="3934809" cy="720080"/>
          </a:xfrm>
          <a:prstGeom prst="rect">
            <a:avLst/>
          </a:prstGeom>
          <a:noFill/>
          <a:ln w="19050">
            <a:solidFill>
              <a:srgbClr val="32A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5B0854AC-035C-4396-B6DF-504D1B911AD9}"/>
              </a:ext>
            </a:extLst>
          </p:cNvPr>
          <p:cNvSpPr/>
          <p:nvPr/>
        </p:nvSpPr>
        <p:spPr>
          <a:xfrm>
            <a:off x="5207500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입지선정지수 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정의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947D7F26-D525-4E03-B25B-5989CBE98670}"/>
              </a:ext>
            </a:extLst>
          </p:cNvPr>
          <p:cNvSpPr/>
          <p:nvPr/>
        </p:nvSpPr>
        <p:spPr>
          <a:xfrm>
            <a:off x="6409044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2. MCLP </a:t>
            </a:r>
            <a:r>
              <a:rPr lang="ko-KR" altLang="en-US" sz="900" dirty="0">
                <a:ea typeface="나눔스퀘어_ac" panose="020B0600000101010101" pitchFamily="50" charset="-127"/>
              </a:rPr>
              <a:t>적용</a:t>
            </a: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E214F3B3-0A1F-469D-9E93-04766E5ECA27}"/>
              </a:ext>
            </a:extLst>
          </p:cNvPr>
          <p:cNvSpPr/>
          <p:nvPr/>
        </p:nvSpPr>
        <p:spPr>
          <a:xfrm>
            <a:off x="7605377" y="1278854"/>
            <a:ext cx="1196333" cy="456219"/>
          </a:xfrm>
          <a:prstGeom prst="homePlate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ea typeface="나눔스퀘어_ac" panose="020B0600000101010101" pitchFamily="50" charset="-127"/>
              </a:rPr>
              <a:t>3. </a:t>
            </a:r>
            <a:r>
              <a:rPr lang="ko-KR" altLang="en-US" sz="900" dirty="0">
                <a:ea typeface="나눔스퀘어_ac" panose="020B0600000101010101" pitchFamily="50" charset="-127"/>
              </a:rPr>
              <a:t>최종 입지 선정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2C5987-C8B3-4531-8E57-F9C49FEAEB24}"/>
              </a:ext>
            </a:extLst>
          </p:cNvPr>
          <p:cNvSpPr/>
          <p:nvPr/>
        </p:nvSpPr>
        <p:spPr>
          <a:xfrm>
            <a:off x="273715" y="1148442"/>
            <a:ext cx="3104818" cy="720080"/>
          </a:xfrm>
          <a:prstGeom prst="rect">
            <a:avLst/>
          </a:prstGeom>
          <a:solidFill>
            <a:srgbClr val="F6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Maximal Covering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Location Problem</a:t>
            </a:r>
          </a:p>
        </p:txBody>
      </p:sp>
      <p:sp>
        <p:nvSpPr>
          <p:cNvPr id="48" name="사각형: 모서리가 접힌 도형 47">
            <a:extLst>
              <a:ext uri="{FF2B5EF4-FFF2-40B4-BE49-F238E27FC236}">
                <a16:creationId xmlns:a16="http://schemas.microsoft.com/office/drawing/2014/main" id="{0E55F3F7-3756-4BEF-9023-F90DC81A4ABD}"/>
              </a:ext>
            </a:extLst>
          </p:cNvPr>
          <p:cNvSpPr/>
          <p:nvPr/>
        </p:nvSpPr>
        <p:spPr>
          <a:xfrm>
            <a:off x="268328" y="2016462"/>
            <a:ext cx="1495359" cy="2555527"/>
          </a:xfrm>
          <a:prstGeom prst="foldedCorner">
            <a:avLst>
              <a:gd name="adj" fmla="val 30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정의</a:t>
            </a:r>
            <a:r>
              <a:rPr lang="en-US" altLang="ko-KR" sz="1000" b="1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커버하는 수요가 많을수록 서비스 수준도 높아진다고 보고 보다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수요를 커버하기 위한 설비의 위치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찾는 것이다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여기서 수요를 커버한다는 것은 설비의 위치가 수요 발생 지점으로부터 일정 거리 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이내에 존재하며 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수요의 합이 가장 큰 지역을 찾는 문제</a:t>
            </a:r>
            <a:r>
              <a:rPr lang="ko-KR" altLang="en-US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10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9" name="그림 48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54A89BEF-3608-45ED-B372-B8E75F943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3" y="1278854"/>
            <a:ext cx="397683" cy="397683"/>
          </a:xfrm>
          <a:prstGeom prst="rect">
            <a:avLst/>
          </a:prstGeom>
        </p:spPr>
      </p:pic>
      <p:pic>
        <p:nvPicPr>
          <p:cNvPr id="35" name="Picture 2" descr="화이트 스페이스를 활용한 슈퍼 와이파이 시설의 효율적 배치를 위한 공간 입지 모델링">
            <a:extLst>
              <a:ext uri="{FF2B5EF4-FFF2-40B4-BE49-F238E27FC236}">
                <a16:creationId xmlns:a16="http://schemas.microsoft.com/office/drawing/2014/main" id="{0D280012-BD22-4556-BEE4-133002E4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15" y="2016461"/>
            <a:ext cx="1529717" cy="25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FA10F3-A501-4876-BB36-C2B90264C29F}"/>
              </a:ext>
            </a:extLst>
          </p:cNvPr>
          <p:cNvSpPr/>
          <p:nvPr/>
        </p:nvSpPr>
        <p:spPr>
          <a:xfrm>
            <a:off x="7236293" y="2608280"/>
            <a:ext cx="1694886" cy="36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744222-D2C1-4D3C-B3B9-8F8D5BD3357F}"/>
                  </a:ext>
                </a:extLst>
              </p:cNvPr>
              <p:cNvSpPr txBox="1"/>
              <p:nvPr/>
            </p:nvSpPr>
            <p:spPr>
              <a:xfrm>
                <a:off x="4074122" y="3074929"/>
                <a:ext cx="708725" cy="522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744222-D2C1-4D3C-B3B9-8F8D5BD33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22" y="3074929"/>
                <a:ext cx="708725" cy="522835"/>
              </a:xfrm>
              <a:prstGeom prst="rect">
                <a:avLst/>
              </a:prstGeom>
              <a:blipFill>
                <a:blip r:embed="rId6"/>
                <a:stretch>
                  <a:fillRect l="-86325" t="-144186" r="-101709" b="-20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498073-A03F-473E-AC1A-65DF07096505}"/>
                  </a:ext>
                </a:extLst>
              </p:cNvPr>
              <p:cNvSpPr/>
              <p:nvPr/>
            </p:nvSpPr>
            <p:spPr>
              <a:xfrm>
                <a:off x="7236293" y="2968321"/>
                <a:ext cx="1694885" cy="1764018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후보지 포인트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index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설비 후보지역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index</a:t>
                </a:r>
                <a:endPara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후보지 포인트 집합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설비 후보 지역 집합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설비 후보지역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index</a:t>
                </a:r>
                <a:endPara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설비 후보 지역 중 위치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j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설비가 설치되면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1,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그렇지 않으면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</a:t>
                </a:r>
                <a:endParaRPr lang="ko-KR" altLang="en-US" sz="9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적어도 하나의 설비 그 포인트가 커버되면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1,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그렇지 않으면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가중치</a:t>
                </a: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9498073-A03F-473E-AC1A-65DF07096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3" y="2968321"/>
                <a:ext cx="1694885" cy="1764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B61BFB-C509-448F-B296-8499C94F8E2A}"/>
              </a:ext>
            </a:extLst>
          </p:cNvPr>
          <p:cNvSpPr/>
          <p:nvPr/>
        </p:nvSpPr>
        <p:spPr>
          <a:xfrm>
            <a:off x="5454479" y="2608280"/>
            <a:ext cx="1694886" cy="36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Constraints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F72676-21DD-4F3D-8F0B-B4315B9190D8}"/>
              </a:ext>
            </a:extLst>
          </p:cNvPr>
          <p:cNvSpPr/>
          <p:nvPr/>
        </p:nvSpPr>
        <p:spPr>
          <a:xfrm>
            <a:off x="5454479" y="2968320"/>
            <a:ext cx="1694886" cy="148559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BA5D5F-3170-4FFC-B637-C1371C1E0D03}"/>
                  </a:ext>
                </a:extLst>
              </p:cNvPr>
              <p:cNvSpPr txBox="1"/>
              <p:nvPr/>
            </p:nvSpPr>
            <p:spPr>
              <a:xfrm>
                <a:off x="5563456" y="3090735"/>
                <a:ext cx="1501821" cy="393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BA5D5F-3170-4FFC-B637-C1371C1E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456" y="3090735"/>
                <a:ext cx="1501821" cy="393441"/>
              </a:xfrm>
              <a:prstGeom prst="rect">
                <a:avLst/>
              </a:prstGeom>
              <a:blipFill>
                <a:blip r:embed="rId8"/>
                <a:stretch>
                  <a:fillRect l="-8130" t="-141538" b="-19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DF5A313-CB60-4BB5-9BFC-CE5C882C95DF}"/>
                  </a:ext>
                </a:extLst>
              </p:cNvPr>
              <p:cNvSpPr txBox="1"/>
              <p:nvPr/>
            </p:nvSpPr>
            <p:spPr>
              <a:xfrm>
                <a:off x="5562676" y="3584755"/>
                <a:ext cx="673731" cy="390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DF5A313-CB60-4BB5-9BFC-CE5C882C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76" y="3584755"/>
                <a:ext cx="673731" cy="390813"/>
              </a:xfrm>
              <a:prstGeom prst="rect">
                <a:avLst/>
              </a:prstGeom>
              <a:blipFill>
                <a:blip r:embed="rId9"/>
                <a:stretch>
                  <a:fillRect l="-67273" t="-143750" r="-73636" b="-195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1BAC8D-2354-4334-BC28-4FDD5D22FCB4}"/>
                  </a:ext>
                </a:extLst>
              </p:cNvPr>
              <p:cNvSpPr txBox="1"/>
              <p:nvPr/>
            </p:nvSpPr>
            <p:spPr>
              <a:xfrm>
                <a:off x="5501295" y="4100464"/>
                <a:ext cx="148267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{0,1)  </a:t>
                </a:r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1BAC8D-2354-4334-BC28-4FDD5D22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95" y="4100464"/>
                <a:ext cx="1482679" cy="246221"/>
              </a:xfrm>
              <a:prstGeom prst="rect">
                <a:avLst/>
              </a:prstGeom>
              <a:blipFill>
                <a:blip r:embed="rId10"/>
                <a:stretch>
                  <a:fillRect t="-2500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A7C845-011B-49AC-A6EE-B3A1203FBE09}"/>
              </a:ext>
            </a:extLst>
          </p:cNvPr>
          <p:cNvSpPr/>
          <p:nvPr/>
        </p:nvSpPr>
        <p:spPr>
          <a:xfrm>
            <a:off x="3662539" y="2616267"/>
            <a:ext cx="1705011" cy="36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Objective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6A6EC7-4533-427D-A763-6B807FFF20A7}"/>
              </a:ext>
            </a:extLst>
          </p:cNvPr>
          <p:cNvSpPr/>
          <p:nvPr/>
        </p:nvSpPr>
        <p:spPr>
          <a:xfrm>
            <a:off x="3662539" y="2976307"/>
            <a:ext cx="1705012" cy="7870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BC99E6-50EE-4361-BBF2-3290813E4E9E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8AC5916E-93FA-4EBC-92BA-44E0606E6D1F}"/>
              </a:ext>
            </a:extLst>
          </p:cNvPr>
          <p:cNvSpPr txBox="1">
            <a:spLocks/>
          </p:cNvSpPr>
          <p:nvPr/>
        </p:nvSpPr>
        <p:spPr>
          <a:xfrm>
            <a:off x="321795" y="742228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해결 알고리즘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(2)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96D89C0-568B-488E-AFA9-A73B1FB0E431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33C0DA-F63F-499F-9445-7FB0BC2D9504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itle 2">
            <a:extLst>
              <a:ext uri="{FF2B5EF4-FFF2-40B4-BE49-F238E27FC236}">
                <a16:creationId xmlns:a16="http://schemas.microsoft.com/office/drawing/2014/main" id="{EE408ED2-134B-44B1-9209-34C0235360BD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5D8170-440A-4B72-9F16-D3B37098DE2C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8B103C0-F68D-49F6-8360-07549D5A423C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64B4D6B7-45B8-44FF-9B00-6F0EC969A507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A4F193-96A1-4ADC-8533-4A82A0095D4D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71" name="Title 2">
            <a:extLst>
              <a:ext uri="{FF2B5EF4-FFF2-40B4-BE49-F238E27FC236}">
                <a16:creationId xmlns:a16="http://schemas.microsoft.com/office/drawing/2014/main" id="{C5D44575-118B-49AD-AC94-F809CE7A21B9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9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8DD1243-84C0-4E71-80A3-767B8B8E108A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0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781ED1F6-03EA-4E8A-8B65-25A18CAAA501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D095203-B2A9-4B80-AB2C-950EEA06CE95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269733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918FDD-8FB0-4C5F-A7A8-64313FC0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03" y="1440635"/>
            <a:ext cx="2985776" cy="2692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FC2BC-5BC3-44F7-B9A8-D9B36B35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9" y="1431154"/>
            <a:ext cx="2985776" cy="269249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BC99E6-50EE-4361-BBF2-3290813E4E9E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8AC5916E-93FA-4EBC-92BA-44E0606E6D1F}"/>
              </a:ext>
            </a:extLst>
          </p:cNvPr>
          <p:cNvSpPr txBox="1">
            <a:spLocks/>
          </p:cNvSpPr>
          <p:nvPr/>
        </p:nvSpPr>
        <p:spPr>
          <a:xfrm>
            <a:off x="321795" y="742228"/>
            <a:ext cx="3824730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2.3 MCLP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결과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96D89C0-568B-488E-AFA9-A73B1FB0E431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33C0DA-F63F-499F-9445-7FB0BC2D9504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itle 2">
            <a:extLst>
              <a:ext uri="{FF2B5EF4-FFF2-40B4-BE49-F238E27FC236}">
                <a16:creationId xmlns:a16="http://schemas.microsoft.com/office/drawing/2014/main" id="{EE408ED2-134B-44B1-9209-34C0235360BD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5D8170-440A-4B72-9F16-D3B37098DE2C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8B103C0-F68D-49F6-8360-07549D5A423C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64B4D6B7-45B8-44FF-9B00-6F0EC969A507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A4F193-96A1-4ADC-8533-4A82A0095D4D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71" name="Title 2">
            <a:extLst>
              <a:ext uri="{FF2B5EF4-FFF2-40B4-BE49-F238E27FC236}">
                <a16:creationId xmlns:a16="http://schemas.microsoft.com/office/drawing/2014/main" id="{C5D44575-118B-49AD-AC94-F809CE7A21B9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9" name="사각형: 모서리가 접힌 도형 38">
            <a:extLst>
              <a:ext uri="{FF2B5EF4-FFF2-40B4-BE49-F238E27FC236}">
                <a16:creationId xmlns:a16="http://schemas.microsoft.com/office/drawing/2014/main" id="{A644FDEF-38BA-4D6F-9F6D-D9B5EF40124E}"/>
              </a:ext>
            </a:extLst>
          </p:cNvPr>
          <p:cNvSpPr/>
          <p:nvPr/>
        </p:nvSpPr>
        <p:spPr>
          <a:xfrm>
            <a:off x="1291792" y="4193922"/>
            <a:ext cx="6650798" cy="619892"/>
          </a:xfrm>
          <a:prstGeom prst="foldedCorner">
            <a:avLst>
              <a:gd name="adj" fmla="val 30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스마트 버스 정류장 중 설치 불가능한 정류장을 제외한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MCLP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결과이다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큰 도로변 위주의 버스 정류장이 도출된 것을 확인 할 수 있음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B1294B-41AD-4AF3-919A-A9A153BE149C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CFD1706-0712-4B21-A5DF-DD5822C82208}"/>
              </a:ext>
            </a:extLst>
          </p:cNvPr>
          <p:cNvGrpSpPr/>
          <p:nvPr/>
        </p:nvGrpSpPr>
        <p:grpSpPr>
          <a:xfrm>
            <a:off x="3529815" y="909556"/>
            <a:ext cx="6792312" cy="397683"/>
            <a:chOff x="376380" y="1633341"/>
            <a:chExt cx="6792312" cy="397683"/>
          </a:xfrm>
        </p:grpSpPr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BCE32F7A-4ABB-40C1-B1EF-A5DDA9870B3B}"/>
                </a:ext>
              </a:extLst>
            </p:cNvPr>
            <p:cNvSpPr/>
            <p:nvPr/>
          </p:nvSpPr>
          <p:spPr>
            <a:xfrm>
              <a:off x="376380" y="1651606"/>
              <a:ext cx="1618249" cy="361155"/>
            </a:xfrm>
            <a:prstGeom prst="parallelogram">
              <a:avLst>
                <a:gd name="adj" fmla="val 18512"/>
              </a:avLst>
            </a:prstGeom>
            <a:solidFill>
              <a:srgbClr val="E0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10284D6-9C5A-4FA8-8D0B-70BD9041FFEE}"/>
                </a:ext>
              </a:extLst>
            </p:cNvPr>
            <p:cNvSpPr/>
            <p:nvPr/>
          </p:nvSpPr>
          <p:spPr>
            <a:xfrm>
              <a:off x="925463" y="1661177"/>
              <a:ext cx="6243229" cy="323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MCLP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</a:p>
          </p:txBody>
        </p:sp>
        <p:pic>
          <p:nvPicPr>
            <p:cNvPr id="60" name="그림 59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29D3476E-F077-41AD-8A53-386944892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18" y="1633341"/>
              <a:ext cx="397683" cy="397683"/>
            </a:xfrm>
            <a:prstGeom prst="rect">
              <a:avLst/>
            </a:prstGeom>
          </p:spPr>
        </p:pic>
      </p:grpSp>
      <p:pic>
        <p:nvPicPr>
          <p:cNvPr id="61" name="그래픽 60" descr="조금 굽은 화살표 단색으로 채워진">
            <a:extLst>
              <a:ext uri="{FF2B5EF4-FFF2-40B4-BE49-F238E27FC236}">
                <a16:creationId xmlns:a16="http://schemas.microsoft.com/office/drawing/2014/main" id="{37F6A742-48DD-4A05-A1B1-ABB16DD4BE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2135" y="2638499"/>
            <a:ext cx="470571" cy="34908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EC9E032-FFF4-478D-9C35-D388073EF7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93" y="4032532"/>
            <a:ext cx="277277" cy="2552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E1A4E2F-C1B2-4DAF-9367-AF1754949361}"/>
              </a:ext>
            </a:extLst>
          </p:cNvPr>
          <p:cNvGrpSpPr/>
          <p:nvPr/>
        </p:nvGrpSpPr>
        <p:grpSpPr>
          <a:xfrm>
            <a:off x="3537153" y="1412891"/>
            <a:ext cx="2007681" cy="619891"/>
            <a:chOff x="3537153" y="1412891"/>
            <a:chExt cx="2007681" cy="61989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C37613-9F15-497D-8BCB-D2CBA7DBCCB2}"/>
                </a:ext>
              </a:extLst>
            </p:cNvPr>
            <p:cNvSpPr/>
            <p:nvPr/>
          </p:nvSpPr>
          <p:spPr>
            <a:xfrm>
              <a:off x="3537153" y="1412891"/>
              <a:ext cx="2007681" cy="61989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전체 버스 정류장</a:t>
              </a:r>
              <a:endPara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수원시 조건에 맞는 버스 정류장</a:t>
              </a:r>
              <a:endPara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MCLP </a:t>
              </a:r>
              <a:r>
                <a:rPr lang="ko-KR" altLang="en-US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 버스 정류장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5166188-F685-4502-9960-16C288148D5E}"/>
                </a:ext>
              </a:extLst>
            </p:cNvPr>
            <p:cNvSpPr/>
            <p:nvPr/>
          </p:nvSpPr>
          <p:spPr>
            <a:xfrm flipH="1" flipV="1">
              <a:off x="3671494" y="1833715"/>
              <a:ext cx="86401" cy="872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16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`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B4F3498-9E97-4D5B-BE09-EDD2D8F777BE}"/>
                </a:ext>
              </a:extLst>
            </p:cNvPr>
            <p:cNvSpPr/>
            <p:nvPr/>
          </p:nvSpPr>
          <p:spPr>
            <a:xfrm flipH="1" flipV="1">
              <a:off x="3671494" y="1519156"/>
              <a:ext cx="86401" cy="872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`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B8E7B9C-FA5A-4C6F-BA44-29920AC1B0F7}"/>
                </a:ext>
              </a:extLst>
            </p:cNvPr>
            <p:cNvSpPr/>
            <p:nvPr/>
          </p:nvSpPr>
          <p:spPr>
            <a:xfrm flipH="1" flipV="1">
              <a:off x="3671494" y="1676652"/>
              <a:ext cx="86401" cy="872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`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6E32D89-2D71-4E2A-A624-AF5E1B8570C0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9A00FA2-04D8-4773-AEE9-F9B122A369D7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74A8E7F-D147-445A-B6B2-C4A7525FE07D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620009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06592D-D970-4EA1-8C04-C47E432E56F3}"/>
              </a:ext>
            </a:extLst>
          </p:cNvPr>
          <p:cNvSpPr/>
          <p:nvPr/>
        </p:nvSpPr>
        <p:spPr>
          <a:xfrm>
            <a:off x="3275856" y="1307812"/>
            <a:ext cx="4896544" cy="3208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555776" y="45183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B1522-E014-41EB-8684-CF1345B46606}"/>
              </a:ext>
            </a:extLst>
          </p:cNvPr>
          <p:cNvSpPr txBox="1"/>
          <p:nvPr/>
        </p:nvSpPr>
        <p:spPr>
          <a:xfrm>
            <a:off x="6588556" y="2571750"/>
            <a:ext cx="1961686" cy="9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핸들링 및 통합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A9E773-2D89-46E3-A224-AD2D5EDED69F}"/>
              </a:ext>
            </a:extLst>
          </p:cNvPr>
          <p:cNvGrpSpPr/>
          <p:nvPr/>
        </p:nvGrpSpPr>
        <p:grpSpPr>
          <a:xfrm>
            <a:off x="5901570" y="2408734"/>
            <a:ext cx="720390" cy="625542"/>
            <a:chOff x="3131840" y="1275606"/>
            <a:chExt cx="720390" cy="6255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2F58F0-A72F-4C05-AE94-FAB77629CADD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A1E7D71D-2AA7-46ED-9158-E657429CECBB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4482F-4610-4DA9-BFE7-8AB62A53BBCF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59511C9-D223-4DD9-9302-A260A7A9AE85}"/>
              </a:ext>
            </a:extLst>
          </p:cNvPr>
          <p:cNvSpPr txBox="1"/>
          <p:nvPr/>
        </p:nvSpPr>
        <p:spPr>
          <a:xfrm>
            <a:off x="4154601" y="3271028"/>
            <a:ext cx="1569527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도출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 및 시사점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D429CD2-C9DA-4366-8EC8-DB12D8B19AC1}"/>
              </a:ext>
            </a:extLst>
          </p:cNvPr>
          <p:cNvGrpSpPr/>
          <p:nvPr/>
        </p:nvGrpSpPr>
        <p:grpSpPr>
          <a:xfrm>
            <a:off x="3467615" y="3108012"/>
            <a:ext cx="720390" cy="625542"/>
            <a:chOff x="3131840" y="1275606"/>
            <a:chExt cx="720390" cy="6255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1A4337-DD72-41D3-A754-CB56A8BDF7E9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E3A85695-01A9-43F7-9F4B-F706FE281BF8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C5ABCC-57DC-4E53-9855-3BF2126CDBA2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AFB631-BD54-4CD7-B9BF-9BB27EE8E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55776" y="933231"/>
            <a:ext cx="6336704" cy="41044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0F7FEC-FFF4-4912-92E0-E90F7849E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83" t="61375" r="34250" b="13601"/>
          <a:stretch/>
        </p:blipFill>
        <p:spPr>
          <a:xfrm>
            <a:off x="3242431" y="1242041"/>
            <a:ext cx="2323649" cy="21671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196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BC026A4-17DC-4810-8F6E-A45B537E5C88}"/>
              </a:ext>
            </a:extLst>
          </p:cNvPr>
          <p:cNvGrpSpPr/>
          <p:nvPr/>
        </p:nvGrpSpPr>
        <p:grpSpPr>
          <a:xfrm>
            <a:off x="4818957" y="1552149"/>
            <a:ext cx="3822588" cy="1215499"/>
            <a:chOff x="4689298" y="2317820"/>
            <a:chExt cx="1837433" cy="12154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13D0D2-DEF1-4073-9047-C34EAE3EEB8F}"/>
                </a:ext>
              </a:extLst>
            </p:cNvPr>
            <p:cNvSpPr/>
            <p:nvPr/>
          </p:nvSpPr>
          <p:spPr>
            <a:xfrm>
              <a:off x="4689298" y="2325691"/>
              <a:ext cx="1816237" cy="243429"/>
            </a:xfrm>
            <a:prstGeom prst="rect">
              <a:avLst/>
            </a:prstGeom>
            <a:gradFill flip="none" rotWithShape="1">
              <a:gsLst>
                <a:gs pos="38000">
                  <a:srgbClr val="FFDF00"/>
                </a:gs>
                <a:gs pos="66000">
                  <a:srgbClr val="FFFF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FC2F3F-AD7F-46B4-88E1-FD900E6943A6}"/>
                </a:ext>
              </a:extLst>
            </p:cNvPr>
            <p:cNvSpPr/>
            <p:nvPr/>
          </p:nvSpPr>
          <p:spPr>
            <a:xfrm>
              <a:off x="4689298" y="2353501"/>
              <a:ext cx="129173" cy="217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下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3767DF5-D779-4355-B15A-B34CA3FC1C49}"/>
                </a:ext>
              </a:extLst>
            </p:cNvPr>
            <p:cNvSpPr/>
            <p:nvPr/>
          </p:nvSpPr>
          <p:spPr>
            <a:xfrm>
              <a:off x="4695338" y="2643758"/>
              <a:ext cx="1816238" cy="2616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총 인구 현황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741255E-D4F8-4362-92F3-0F40F26AC59F}"/>
                </a:ext>
              </a:extLst>
            </p:cNvPr>
            <p:cNvGrpSpPr/>
            <p:nvPr/>
          </p:nvGrpSpPr>
          <p:grpSpPr>
            <a:xfrm>
              <a:off x="4695338" y="2958960"/>
              <a:ext cx="1816238" cy="574359"/>
              <a:chOff x="6716202" y="1878092"/>
              <a:chExt cx="1816238" cy="57435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3870068-1F70-4FB1-B1CF-937C37966947}"/>
                  </a:ext>
                </a:extLst>
              </p:cNvPr>
              <p:cNvSpPr/>
              <p:nvPr/>
            </p:nvSpPr>
            <p:spPr>
              <a:xfrm>
                <a:off x="6716202" y="1878092"/>
                <a:ext cx="1816238" cy="26161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도출된 버스 정류장 우선설치위치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30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개소</a:t>
                </a: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B6E06C-FA14-48D3-AA15-6CECEC5BC17B}"/>
                  </a:ext>
                </a:extLst>
              </p:cNvPr>
              <p:cNvSpPr/>
              <p:nvPr/>
            </p:nvSpPr>
            <p:spPr>
              <a:xfrm flipH="1" flipV="1">
                <a:off x="6810494" y="1970198"/>
                <a:ext cx="41531" cy="87222"/>
              </a:xfrm>
              <a:prstGeom prst="ellipse">
                <a:avLst/>
              </a:prstGeom>
              <a:solidFill>
                <a:srgbClr val="FF16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`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3F96EDA-E963-4A1F-AE9E-7E6AF1F8A413}"/>
                  </a:ext>
                </a:extLst>
              </p:cNvPr>
              <p:cNvSpPr/>
              <p:nvPr/>
            </p:nvSpPr>
            <p:spPr>
              <a:xfrm>
                <a:off x="6716202" y="2190841"/>
                <a:ext cx="1816238" cy="26161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설치 가능한 총 버스정류장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A4F52A3-AA01-4CBB-A8AA-151C900E383D}"/>
                  </a:ext>
                </a:extLst>
              </p:cNvPr>
              <p:cNvSpPr/>
              <p:nvPr/>
            </p:nvSpPr>
            <p:spPr>
              <a:xfrm flipH="1" flipV="1">
                <a:off x="6810494" y="2278204"/>
                <a:ext cx="41531" cy="87222"/>
              </a:xfrm>
              <a:prstGeom prst="ellipse">
                <a:avLst/>
              </a:prstGeom>
              <a:solidFill>
                <a:srgbClr val="0000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`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2A5C1E-8141-4342-8FFF-3F0649349089}"/>
                </a:ext>
              </a:extLst>
            </p:cNvPr>
            <p:cNvSpPr txBox="1"/>
            <p:nvPr/>
          </p:nvSpPr>
          <p:spPr>
            <a:xfrm>
              <a:off x="6348977" y="2317820"/>
              <a:ext cx="1777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高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DB1DBBF-69E4-4277-A99E-D7A3C74EB7A6}"/>
                </a:ext>
              </a:extLst>
            </p:cNvPr>
            <p:cNvSpPr/>
            <p:nvPr/>
          </p:nvSpPr>
          <p:spPr>
            <a:xfrm>
              <a:off x="4689298" y="2680406"/>
              <a:ext cx="129173" cy="217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下</a:t>
              </a: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B26BB40-5524-4FE4-A358-3A6D3BC25D01}"/>
              </a:ext>
            </a:extLst>
          </p:cNvPr>
          <p:cNvSpPr/>
          <p:nvPr/>
        </p:nvSpPr>
        <p:spPr>
          <a:xfrm>
            <a:off x="4687039" y="2988432"/>
            <a:ext cx="532566" cy="1267533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insight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79E87DE-D057-44C9-86DC-E53BFD302221}"/>
              </a:ext>
            </a:extLst>
          </p:cNvPr>
          <p:cNvSpPr/>
          <p:nvPr/>
        </p:nvSpPr>
        <p:spPr>
          <a:xfrm>
            <a:off x="5325258" y="2871795"/>
            <a:ext cx="3089346" cy="187220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 자료를 통해 우선설치위치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개소는 골고루 퍼져 있음을 확인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 설치 불가 지역이 존재하기 때문에 미세먼지가 가장 많은 지역이 도출되지 못함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미세먼지가 가장 심하지만 인구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적은 지역보다는  </a:t>
            </a:r>
            <a:r>
              <a:rPr lang="ko-KR" altLang="en-US" sz="10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인구가 현황이 많고 중간 수준의 미세먼지가 발생하는 지역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설치하려는 추세를 알 수 있다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234ED8-4A24-41F8-A20F-BA2E0163460B}"/>
              </a:ext>
            </a:extLst>
          </p:cNvPr>
          <p:cNvSpPr txBox="1"/>
          <p:nvPr/>
        </p:nvSpPr>
        <p:spPr>
          <a:xfrm>
            <a:off x="4746116" y="1360095"/>
            <a:ext cx="1158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3D336F-01A2-4A23-974E-D6E83F5DC6EE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D3134065-EFEB-4C1D-BAA3-19274EB4AEED}"/>
              </a:ext>
            </a:extLst>
          </p:cNvPr>
          <p:cNvSpPr/>
          <p:nvPr/>
        </p:nvSpPr>
        <p:spPr>
          <a:xfrm>
            <a:off x="2309552" y="939422"/>
            <a:ext cx="4524895" cy="361155"/>
          </a:xfrm>
          <a:prstGeom prst="parallelogram">
            <a:avLst>
              <a:gd name="adj" fmla="val 18512"/>
            </a:avLst>
          </a:prstGeom>
          <a:solidFill>
            <a:srgbClr val="E0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Mission1.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스마트 버스정류장 우선 설치위치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 제시</a:t>
            </a:r>
          </a:p>
        </p:txBody>
      </p:sp>
      <p:pic>
        <p:nvPicPr>
          <p:cNvPr id="38" name="그림 37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F4D48BB7-838F-4C16-ACA6-B6EE662A6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3532"/>
            <a:ext cx="397683" cy="397683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2AF16B5A-DA59-4F83-A37D-EED049B313FC}"/>
              </a:ext>
            </a:extLst>
          </p:cNvPr>
          <p:cNvSpPr txBox="1">
            <a:spLocks/>
          </p:cNvSpPr>
          <p:nvPr/>
        </p:nvSpPr>
        <p:spPr>
          <a:xfrm>
            <a:off x="321759" y="734443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3.1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결과 도출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(1)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BB3285-234A-4A2F-966C-5D59F17972C5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39BABA-5712-4FB7-B5C3-C26CD276B052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8DF583BA-A5AD-4C63-9200-CB12A0246CB7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EDA311-77DC-44C1-A251-A4FCB7381045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F8E3BD-1BDE-4A28-8621-81B87BCC2787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0ADFB571-8673-40BC-81BF-CE0DFEEDEF44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1FB890-C43C-4847-9CCB-6AB0200D6A7B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52" name="Title 2">
            <a:extLst>
              <a:ext uri="{FF2B5EF4-FFF2-40B4-BE49-F238E27FC236}">
                <a16:creationId xmlns:a16="http://schemas.microsoft.com/office/drawing/2014/main" id="{089C5717-F544-434F-B59E-42059D02DDAE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도출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및 시사점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D00088-D773-43E0-AE5D-AF06F07F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0" y="1450636"/>
            <a:ext cx="3821707" cy="332132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44F1E8-82E4-45CF-BC9D-D7A7CE8A6E0E}"/>
              </a:ext>
            </a:extLst>
          </p:cNvPr>
          <p:cNvSpPr/>
          <p:nvPr/>
        </p:nvSpPr>
        <p:spPr>
          <a:xfrm>
            <a:off x="5055008" y="1953508"/>
            <a:ext cx="821071" cy="137373"/>
          </a:xfrm>
          <a:prstGeom prst="rect">
            <a:avLst/>
          </a:prstGeom>
          <a:gradFill>
            <a:gsLst>
              <a:gs pos="37000">
                <a:srgbClr val="636B62"/>
              </a:gs>
              <a:gs pos="100000">
                <a:srgbClr val="FFFFFF"/>
              </a:gs>
              <a:gs pos="98000">
                <a:srgbClr val="31BF3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8835C-CFDE-430C-9DD7-8BEDFC9FA82F}"/>
              </a:ext>
            </a:extLst>
          </p:cNvPr>
          <p:cNvSpPr txBox="1"/>
          <p:nvPr/>
        </p:nvSpPr>
        <p:spPr>
          <a:xfrm>
            <a:off x="5803476" y="1890636"/>
            <a:ext cx="369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高</a:t>
            </a:r>
          </a:p>
        </p:txBody>
      </p:sp>
      <p:sp>
        <p:nvSpPr>
          <p:cNvPr id="5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4935461D-0C86-4A49-9544-23900D37F7EA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5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43031B47-277E-4446-BA74-D1815D2F3ED9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5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901CB34-540E-4E68-A402-FC85E38649BA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14696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사각형: 모서리가 접힌 도형 82">
            <a:extLst>
              <a:ext uri="{FF2B5EF4-FFF2-40B4-BE49-F238E27FC236}">
                <a16:creationId xmlns:a16="http://schemas.microsoft.com/office/drawing/2014/main" id="{783B143F-0457-4A01-AA1B-2B4E2B409068}"/>
              </a:ext>
            </a:extLst>
          </p:cNvPr>
          <p:cNvSpPr/>
          <p:nvPr/>
        </p:nvSpPr>
        <p:spPr>
          <a:xfrm>
            <a:off x="377920" y="2872478"/>
            <a:ext cx="8370193" cy="2000281"/>
          </a:xfrm>
          <a:prstGeom prst="foldedCorner">
            <a:avLst>
              <a:gd name="adj" fmla="val 233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0ED49D92-A166-4907-9E43-6BC2D763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8" y="1396925"/>
            <a:ext cx="8370196" cy="137328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F69EBF-11F8-42BE-B904-637AB3183E7F}"/>
              </a:ext>
            </a:extLst>
          </p:cNvPr>
          <p:cNvSpPr/>
          <p:nvPr/>
        </p:nvSpPr>
        <p:spPr>
          <a:xfrm>
            <a:off x="7718982" y="1396925"/>
            <a:ext cx="1029482" cy="1373283"/>
          </a:xfrm>
          <a:prstGeom prst="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5CA0C86-8373-42CD-B3B2-0513A999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3" y="2924324"/>
            <a:ext cx="2121358" cy="1898599"/>
          </a:xfrm>
          <a:prstGeom prst="rect">
            <a:avLst/>
          </a:prstGeom>
        </p:spPr>
      </p:pic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0DAA7A42-12F0-4175-98A6-59CFB065948C}"/>
              </a:ext>
            </a:extLst>
          </p:cNvPr>
          <p:cNvSpPr/>
          <p:nvPr/>
        </p:nvSpPr>
        <p:spPr>
          <a:xfrm>
            <a:off x="2592512" y="3751160"/>
            <a:ext cx="314680" cy="221793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9863457E-AC07-430D-BE20-CBE8667C4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18" y="3028194"/>
            <a:ext cx="1431272" cy="1690858"/>
          </a:xfrm>
          <a:prstGeom prst="rect">
            <a:avLst/>
          </a:prstGeom>
        </p:spPr>
      </p:pic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0B3B7EEF-98B3-4C14-92A9-D855F90444F3}"/>
              </a:ext>
            </a:extLst>
          </p:cNvPr>
          <p:cNvSpPr/>
          <p:nvPr/>
        </p:nvSpPr>
        <p:spPr>
          <a:xfrm>
            <a:off x="6404363" y="3412427"/>
            <a:ext cx="532566" cy="1057815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insight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0E3CB8A-1982-4588-9834-454B98D1F46A}"/>
              </a:ext>
            </a:extLst>
          </p:cNvPr>
          <p:cNvSpPr/>
          <p:nvPr/>
        </p:nvSpPr>
        <p:spPr>
          <a:xfrm>
            <a:off x="7113410" y="3408040"/>
            <a:ext cx="1417866" cy="95502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성별에 상관없이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10,20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대는 타겟으로 선정되지 않았으며 중</a:t>
            </a:r>
            <a:r>
              <a:rPr lang="en-US" altLang="ko-KR" sz="9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9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장년층의 남성들이 </a:t>
            </a:r>
            <a:r>
              <a:rPr lang="en-US" altLang="ko-KR" sz="9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</a:t>
            </a:r>
            <a:r>
              <a:rPr lang="ko-KR" altLang="en-US" sz="9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층의 대부분을 차지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599F620-3472-42BE-A82B-98D072603D0F}"/>
              </a:ext>
            </a:extLst>
          </p:cNvPr>
          <p:cNvCxnSpPr>
            <a:cxnSpLocks/>
            <a:stCxn id="118" idx="0"/>
            <a:endCxn id="44" idx="2"/>
          </p:cNvCxnSpPr>
          <p:nvPr/>
        </p:nvCxnSpPr>
        <p:spPr>
          <a:xfrm flipV="1">
            <a:off x="7822343" y="2770208"/>
            <a:ext cx="411380" cy="637832"/>
          </a:xfrm>
          <a:prstGeom prst="line">
            <a:avLst/>
          </a:prstGeom>
          <a:ln w="12700">
            <a:solidFill>
              <a:srgbClr val="F2A40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C46E53-B71E-470B-BE23-8AC795B73567}"/>
              </a:ext>
            </a:extLst>
          </p:cNvPr>
          <p:cNvSpPr txBox="1"/>
          <p:nvPr/>
        </p:nvSpPr>
        <p:spPr>
          <a:xfrm>
            <a:off x="2821505" y="3065601"/>
            <a:ext cx="94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버스 정류장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Buffer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설정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35620B-25A8-4435-9524-093AD21542AE}"/>
              </a:ext>
            </a:extLst>
          </p:cNvPr>
          <p:cNvSpPr txBox="1"/>
          <p:nvPr/>
        </p:nvSpPr>
        <p:spPr>
          <a:xfrm>
            <a:off x="3698069" y="3441668"/>
            <a:ext cx="88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ko-KR" altLang="en-US" sz="9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내 </a:t>
            </a:r>
            <a:r>
              <a:rPr lang="en-US" altLang="ko-KR" sz="9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Point </a:t>
            </a:r>
            <a:r>
              <a:rPr lang="ko-KR" altLang="en-US" sz="900" b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C8CE95-390A-446F-A1FD-BB7E58FDB6E5}"/>
              </a:ext>
            </a:extLst>
          </p:cNvPr>
          <p:cNvSpPr txBox="1"/>
          <p:nvPr/>
        </p:nvSpPr>
        <p:spPr>
          <a:xfrm>
            <a:off x="2873570" y="3889961"/>
            <a:ext cx="1305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Point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값의 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연령별 유동인구 합 계산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0E291-83A9-4E32-BB0F-3E6C98A2CAC2}"/>
              </a:ext>
            </a:extLst>
          </p:cNvPr>
          <p:cNvSpPr txBox="1"/>
          <p:nvPr/>
        </p:nvSpPr>
        <p:spPr>
          <a:xfrm>
            <a:off x="3147805" y="4348708"/>
            <a:ext cx="151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최대 값을 가지는 세대수를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TARGET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으로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선정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8480D3-F6CD-42C0-BC46-0C53BEC6F396}"/>
              </a:ext>
            </a:extLst>
          </p:cNvPr>
          <p:cNvCxnSpPr/>
          <p:nvPr/>
        </p:nvCxnSpPr>
        <p:spPr>
          <a:xfrm>
            <a:off x="3658756" y="3327552"/>
            <a:ext cx="185478" cy="150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5AAEE19-5B51-4EE7-99CA-60F1DD7C8A5D}"/>
              </a:ext>
            </a:extLst>
          </p:cNvPr>
          <p:cNvCxnSpPr/>
          <p:nvPr/>
        </p:nvCxnSpPr>
        <p:spPr>
          <a:xfrm flipH="1">
            <a:off x="3871589" y="3785835"/>
            <a:ext cx="131563" cy="75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13B7B4-43A8-4F6B-9043-CCF1467B783F}"/>
              </a:ext>
            </a:extLst>
          </p:cNvPr>
          <p:cNvCxnSpPr>
            <a:cxnSpLocks/>
          </p:cNvCxnSpPr>
          <p:nvPr/>
        </p:nvCxnSpPr>
        <p:spPr>
          <a:xfrm>
            <a:off x="3975000" y="4176755"/>
            <a:ext cx="187868" cy="165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12B739-0643-4FCA-95CE-E1A10E7CA060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FF475C60-305E-4143-9C98-F3193A6FD08D}"/>
              </a:ext>
            </a:extLst>
          </p:cNvPr>
          <p:cNvSpPr/>
          <p:nvPr/>
        </p:nvSpPr>
        <p:spPr>
          <a:xfrm>
            <a:off x="2309552" y="939422"/>
            <a:ext cx="4524895" cy="361155"/>
          </a:xfrm>
          <a:prstGeom prst="parallelogram">
            <a:avLst>
              <a:gd name="adj" fmla="val 18512"/>
            </a:avLst>
          </a:prstGeom>
          <a:solidFill>
            <a:srgbClr val="E0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Mission2.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광고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</a:t>
            </a:r>
          </a:p>
        </p:txBody>
      </p:sp>
      <p:pic>
        <p:nvPicPr>
          <p:cNvPr id="43" name="그림 42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B974327A-45D4-4C82-9A01-4A0881990A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3532"/>
            <a:ext cx="397683" cy="397683"/>
          </a:xfrm>
          <a:prstGeom prst="rect">
            <a:avLst/>
          </a:prstGeom>
        </p:spPr>
      </p:pic>
      <p:sp>
        <p:nvSpPr>
          <p:cNvPr id="45" name="Title 2">
            <a:extLst>
              <a:ext uri="{FF2B5EF4-FFF2-40B4-BE49-F238E27FC236}">
                <a16:creationId xmlns:a16="http://schemas.microsoft.com/office/drawing/2014/main" id="{3C803DF4-8846-419E-9497-A1C2480D8CFC}"/>
              </a:ext>
            </a:extLst>
          </p:cNvPr>
          <p:cNvSpPr txBox="1">
            <a:spLocks/>
          </p:cNvSpPr>
          <p:nvPr/>
        </p:nvSpPr>
        <p:spPr>
          <a:xfrm>
            <a:off x="321759" y="734443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3.1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결과 도출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(2)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22F23C-F85A-48D0-9076-1D2DA2A77916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C5F348B4-3B3C-4286-B8AB-E9A81AECF011}"/>
              </a:ext>
            </a:extLst>
          </p:cNvPr>
          <p:cNvSpPr/>
          <p:nvPr/>
        </p:nvSpPr>
        <p:spPr>
          <a:xfrm>
            <a:off x="4416916" y="3751160"/>
            <a:ext cx="314680" cy="221793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FF770AF-63FB-430B-8CB5-9849329BEA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83" y="3683359"/>
            <a:ext cx="255281" cy="255281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391D3-A921-4B40-A132-310CDCB81807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itle 2">
            <a:extLst>
              <a:ext uri="{FF2B5EF4-FFF2-40B4-BE49-F238E27FC236}">
                <a16:creationId xmlns:a16="http://schemas.microsoft.com/office/drawing/2014/main" id="{C1D2EC83-E98E-492A-BB9A-3816D2C6DE18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5E6224C-79F5-436D-A1CE-696D0E0A679D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847519-595D-4D5E-8A51-554DB1D9A692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1" name="Oval 6">
              <a:extLst>
                <a:ext uri="{FF2B5EF4-FFF2-40B4-BE49-F238E27FC236}">
                  <a16:creationId xmlns:a16="http://schemas.microsoft.com/office/drawing/2014/main" id="{7C729BB5-AB87-426E-8ACC-6D3AA8BF5408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C2B69A-A3E7-4EBF-967B-0E5F59C7F81A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93" name="Title 2">
            <a:extLst>
              <a:ext uri="{FF2B5EF4-FFF2-40B4-BE49-F238E27FC236}">
                <a16:creationId xmlns:a16="http://schemas.microsoft.com/office/drawing/2014/main" id="{689A3009-4E90-4717-9CF6-815D763CDA55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도출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및 시사점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42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5D11FA77-880A-4A8B-B870-24B31D1AEAB0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7D73836-7828-4F41-B910-278FD46AA3A5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35AC21A8-D3F2-4292-8568-53C4910171B2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0932D0-B0BB-4928-B6C0-8235E782290C}"/>
              </a:ext>
            </a:extLst>
          </p:cNvPr>
          <p:cNvSpPr/>
          <p:nvPr/>
        </p:nvSpPr>
        <p:spPr>
          <a:xfrm>
            <a:off x="3009766" y="2942360"/>
            <a:ext cx="626130" cy="12324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Start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5860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355600" y="1803400"/>
            <a:ext cx="284693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08AC1F-BD87-4070-BA11-613776E34859}"/>
              </a:ext>
            </a:extLst>
          </p:cNvPr>
          <p:cNvSpPr/>
          <p:nvPr/>
        </p:nvSpPr>
        <p:spPr>
          <a:xfrm>
            <a:off x="481287" y="1436417"/>
            <a:ext cx="850353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관측 관점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9554BA-211B-47E9-BC65-AED2F4E0CCE8}"/>
              </a:ext>
            </a:extLst>
          </p:cNvPr>
          <p:cNvSpPr/>
          <p:nvPr/>
        </p:nvSpPr>
        <p:spPr>
          <a:xfrm>
            <a:off x="481286" y="2096022"/>
            <a:ext cx="850353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시설의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편의성 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관점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A18312-EF6A-44B1-89C3-B6BEAEDD9611}"/>
              </a:ext>
            </a:extLst>
          </p:cNvPr>
          <p:cNvSpPr/>
          <p:nvPr/>
        </p:nvSpPr>
        <p:spPr>
          <a:xfrm>
            <a:off x="478891" y="2753000"/>
            <a:ext cx="850353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</a:t>
            </a:r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149298-EF8C-4DC5-84E6-5992BC275C70}"/>
              </a:ext>
            </a:extLst>
          </p:cNvPr>
          <p:cNvSpPr/>
          <p:nvPr/>
        </p:nvSpPr>
        <p:spPr>
          <a:xfrm>
            <a:off x="482325" y="3402934"/>
            <a:ext cx="850353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창의성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34AE31-A5CB-4F8A-A1B5-21253DAD5034}"/>
              </a:ext>
            </a:extLst>
          </p:cNvPr>
          <p:cNvSpPr/>
          <p:nvPr/>
        </p:nvSpPr>
        <p:spPr>
          <a:xfrm>
            <a:off x="478890" y="4059912"/>
            <a:ext cx="850353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 방안 및 제안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BB6515-4BE0-4C32-A299-D5E24BE1EFB0}"/>
              </a:ext>
            </a:extLst>
          </p:cNvPr>
          <p:cNvSpPr/>
          <p:nvPr/>
        </p:nvSpPr>
        <p:spPr>
          <a:xfrm>
            <a:off x="1403648" y="1436417"/>
            <a:ext cx="7344816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ㅎ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937619-C107-42BB-B42B-BC6DD39B0631}"/>
              </a:ext>
            </a:extLst>
          </p:cNvPr>
          <p:cNvSpPr/>
          <p:nvPr/>
        </p:nvSpPr>
        <p:spPr>
          <a:xfrm>
            <a:off x="1403647" y="2753000"/>
            <a:ext cx="7344816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BA60DA-59E0-457B-B7B2-7DA4EE8FE0E7}"/>
              </a:ext>
            </a:extLst>
          </p:cNvPr>
          <p:cNvSpPr/>
          <p:nvPr/>
        </p:nvSpPr>
        <p:spPr>
          <a:xfrm>
            <a:off x="1389296" y="3412468"/>
            <a:ext cx="7344816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81A2B9C-C380-4310-84EB-4696C41C60D5}"/>
              </a:ext>
            </a:extLst>
          </p:cNvPr>
          <p:cNvSpPr/>
          <p:nvPr/>
        </p:nvSpPr>
        <p:spPr>
          <a:xfrm>
            <a:off x="1392773" y="4071936"/>
            <a:ext cx="7344816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A9C322-DF0A-49FB-9E42-2FAE6CC26E39}"/>
              </a:ext>
            </a:extLst>
          </p:cNvPr>
          <p:cNvSpPr/>
          <p:nvPr/>
        </p:nvSpPr>
        <p:spPr>
          <a:xfrm>
            <a:off x="1403647" y="2103092"/>
            <a:ext cx="7344816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5" name="그래픽 54" descr="배지 체크 표시1 단색으로 채워진">
            <a:extLst>
              <a:ext uri="{FF2B5EF4-FFF2-40B4-BE49-F238E27FC236}">
                <a16:creationId xmlns:a16="http://schemas.microsoft.com/office/drawing/2014/main" id="{B0B0369A-41D0-492A-A5F6-18EF17AAC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2794471"/>
            <a:ext cx="169168" cy="169168"/>
          </a:xfrm>
          <a:prstGeom prst="rect">
            <a:avLst/>
          </a:prstGeom>
        </p:spPr>
      </p:pic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47ACE6F8-E48E-4780-AE7E-AF3EE66500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3488310"/>
            <a:ext cx="169168" cy="169168"/>
          </a:xfrm>
          <a:prstGeom prst="rect">
            <a:avLst/>
          </a:prstGeom>
        </p:spPr>
      </p:pic>
      <p:pic>
        <p:nvPicPr>
          <p:cNvPr id="59" name="그래픽 58" descr="배지 체크 표시1 단색으로 채워진">
            <a:extLst>
              <a:ext uri="{FF2B5EF4-FFF2-40B4-BE49-F238E27FC236}">
                <a16:creationId xmlns:a16="http://schemas.microsoft.com/office/drawing/2014/main" id="{B4653C53-398E-40BE-A257-94118079CE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4118922"/>
            <a:ext cx="169168" cy="169168"/>
          </a:xfrm>
          <a:prstGeom prst="rect">
            <a:avLst/>
          </a:prstGeom>
        </p:spPr>
      </p:pic>
      <p:pic>
        <p:nvPicPr>
          <p:cNvPr id="61" name="그래픽 60" descr="배지 체크 표시1 단색으로 채워진">
            <a:extLst>
              <a:ext uri="{FF2B5EF4-FFF2-40B4-BE49-F238E27FC236}">
                <a16:creationId xmlns:a16="http://schemas.microsoft.com/office/drawing/2014/main" id="{CE695EFF-3505-4B21-BB8C-F8F4CF6B6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2179672"/>
            <a:ext cx="169168" cy="169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007AE9-6009-4D4B-B03F-B9066A3E8900}"/>
              </a:ext>
            </a:extLst>
          </p:cNvPr>
          <p:cNvSpPr txBox="1"/>
          <p:nvPr/>
        </p:nvSpPr>
        <p:spPr>
          <a:xfrm>
            <a:off x="1554821" y="4102053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정류장이 설치되면 광고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층에 맞춰 효율적인 예산 사용 기대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E35E8-FD10-44BF-B069-C5FB95E0C396}"/>
              </a:ext>
            </a:extLst>
          </p:cNvPr>
          <p:cNvSpPr txBox="1"/>
          <p:nvPr/>
        </p:nvSpPr>
        <p:spPr>
          <a:xfrm>
            <a:off x="1502899" y="2776288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측정과 차단이라는 목적에 맞게 대기상황 및 교통량 등 다양한 서비스 수준을 고려한 스마트 정류장 위치가 선정됨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D12FCF-0AC7-4A20-BA1D-64975E88BABB}"/>
              </a:ext>
            </a:extLst>
          </p:cNvPr>
          <p:cNvGrpSpPr/>
          <p:nvPr/>
        </p:nvGrpSpPr>
        <p:grpSpPr>
          <a:xfrm>
            <a:off x="1470237" y="1429141"/>
            <a:ext cx="6925344" cy="230832"/>
            <a:chOff x="1470237" y="1463776"/>
            <a:chExt cx="6925344" cy="230832"/>
          </a:xfrm>
        </p:grpSpPr>
        <p:pic>
          <p:nvPicPr>
            <p:cNvPr id="12" name="그래픽 11" descr="배지 체크 표시1 단색으로 채워진">
              <a:extLst>
                <a:ext uri="{FF2B5EF4-FFF2-40B4-BE49-F238E27FC236}">
                  <a16:creationId xmlns:a16="http://schemas.microsoft.com/office/drawing/2014/main" id="{557EF189-01FB-404A-A44A-C9DE12DF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0237" y="1495195"/>
              <a:ext cx="169168" cy="1691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A26F78-46B4-450C-BCA9-D3BC698C3304}"/>
                </a:ext>
              </a:extLst>
            </p:cNvPr>
            <p:cNvSpPr txBox="1"/>
            <p:nvPr/>
          </p:nvSpPr>
          <p:spPr>
            <a:xfrm>
              <a:off x="1554821" y="1463776"/>
              <a:ext cx="6840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자동차 종류별 미세먼지 배출량에 근거하여 버스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화물차에 가중치 제공</a:t>
              </a:r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810EA9-FC43-4AC0-A90B-03D612725E63}"/>
              </a:ext>
            </a:extLst>
          </p:cNvPr>
          <p:cNvSpPr txBox="1"/>
          <p:nvPr/>
        </p:nvSpPr>
        <p:spPr>
          <a:xfrm>
            <a:off x="1554821" y="2158108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인구정보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등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교통정보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혼잡시간강도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를 이용해 최대한 많은 시민들이 이용할 수 있도록 정류장 위치 선정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686882-8EAF-4789-A75C-F64442C3D0B1}"/>
              </a:ext>
            </a:extLst>
          </p:cNvPr>
          <p:cNvSpPr txBox="1"/>
          <p:nvPr/>
        </p:nvSpPr>
        <p:spPr>
          <a:xfrm>
            <a:off x="1554821" y="3460134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휴리스틱 알고리즘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(Set covering),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 기법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(MCLP)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이용하여 버스정류장 위치를 도출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FC0D5D-DD93-4EA9-8577-01CBB35A343F}"/>
              </a:ext>
            </a:extLst>
          </p:cNvPr>
          <p:cNvSpPr txBox="1"/>
          <p:nvPr/>
        </p:nvSpPr>
        <p:spPr>
          <a:xfrm>
            <a:off x="1560431" y="4272679"/>
            <a:ext cx="7104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버스정류장의 기능 뿐 아니라 미세먼지를 피하는 쉼터 역할로도 활용될 수 있어 인구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밀집지역에서 부가적 역할이 가능할 것으로 기대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456BE4-9476-4EF6-B85C-489DA8B10666}"/>
              </a:ext>
            </a:extLst>
          </p:cNvPr>
          <p:cNvGrpSpPr/>
          <p:nvPr/>
        </p:nvGrpSpPr>
        <p:grpSpPr>
          <a:xfrm>
            <a:off x="1470237" y="1616270"/>
            <a:ext cx="6925344" cy="230832"/>
            <a:chOff x="1470237" y="1463776"/>
            <a:chExt cx="6925344" cy="230832"/>
          </a:xfrm>
        </p:grpSpPr>
        <p:pic>
          <p:nvPicPr>
            <p:cNvPr id="51" name="그래픽 50" descr="배지 체크 표시1 단색으로 채워진">
              <a:extLst>
                <a:ext uri="{FF2B5EF4-FFF2-40B4-BE49-F238E27FC236}">
                  <a16:creationId xmlns:a16="http://schemas.microsoft.com/office/drawing/2014/main" id="{58B8B40B-9EE9-4610-AF93-BAE2206F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0237" y="1495195"/>
              <a:ext cx="169168" cy="16916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10ADD1-8650-482B-B08B-BBB89F143005}"/>
                </a:ext>
              </a:extLst>
            </p:cNvPr>
            <p:cNvSpPr txBox="1"/>
            <p:nvPr/>
          </p:nvSpPr>
          <p:spPr>
            <a:xfrm>
              <a:off x="1554821" y="1463776"/>
              <a:ext cx="6840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이상기후의 원인 중 하나로 뽑히는 </a:t>
              </a:r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열섬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현상으로인해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매연 및 미세먼지의 순환을 방해하는 요소를 반영하기 위해 건물 연면적 사용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B3F1EBB-251D-49BB-AFC0-08B475E3AED7}"/>
              </a:ext>
            </a:extLst>
          </p:cNvPr>
          <p:cNvGrpSpPr/>
          <p:nvPr/>
        </p:nvGrpSpPr>
        <p:grpSpPr>
          <a:xfrm>
            <a:off x="1470237" y="1803573"/>
            <a:ext cx="6925344" cy="230832"/>
            <a:chOff x="1470237" y="1463776"/>
            <a:chExt cx="6925344" cy="230832"/>
          </a:xfrm>
        </p:grpSpPr>
        <p:pic>
          <p:nvPicPr>
            <p:cNvPr id="65" name="그래픽 64" descr="배지 체크 표시1 단색으로 채워진">
              <a:extLst>
                <a:ext uri="{FF2B5EF4-FFF2-40B4-BE49-F238E27FC236}">
                  <a16:creationId xmlns:a16="http://schemas.microsoft.com/office/drawing/2014/main" id="{336DFE0E-37DA-4091-8A6B-36A6E202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0237" y="1495195"/>
              <a:ext cx="169168" cy="16916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16B7A8-F74F-4C9A-A2C3-1C96576F5734}"/>
                </a:ext>
              </a:extLst>
            </p:cNvPr>
            <p:cNvSpPr txBox="1"/>
            <p:nvPr/>
          </p:nvSpPr>
          <p:spPr>
            <a:xfrm>
              <a:off x="1554821" y="1463776"/>
              <a:ext cx="68407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미세먼지에 취약한 고령과 유소년 인구 정보를 이용하여 스마트 버스정류장의 이점을 최대화 함</a:t>
              </a:r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67" name="그래픽 66" descr="배지 체크 표시1 단색으로 채워진">
            <a:extLst>
              <a:ext uri="{FF2B5EF4-FFF2-40B4-BE49-F238E27FC236}">
                <a16:creationId xmlns:a16="http://schemas.microsoft.com/office/drawing/2014/main" id="{99F439A0-2791-4150-96F8-3FEF354CC6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2385933"/>
            <a:ext cx="169168" cy="16916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5EC0DB8-6BE1-4B79-BEE8-DEF95FF81522}"/>
              </a:ext>
            </a:extLst>
          </p:cNvPr>
          <p:cNvSpPr txBox="1"/>
          <p:nvPr/>
        </p:nvSpPr>
        <p:spPr>
          <a:xfrm>
            <a:off x="1554821" y="2364369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 입지의 공정성 관점에서 특정 지역 몰림 현상을 방지하기 위해 분석에 있어 유동인구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 외의 다양한 데이터 사용</a:t>
            </a:r>
          </a:p>
        </p:txBody>
      </p:sp>
      <p:pic>
        <p:nvPicPr>
          <p:cNvPr id="70" name="그래픽 69" descr="배지 체크 표시1 단색으로 채워진">
            <a:extLst>
              <a:ext uri="{FF2B5EF4-FFF2-40B4-BE49-F238E27FC236}">
                <a16:creationId xmlns:a16="http://schemas.microsoft.com/office/drawing/2014/main" id="{C76BCF03-2400-4074-A8CF-8910FF93A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2977389"/>
            <a:ext cx="169168" cy="16916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AC8EA4C-187E-43EE-8082-549D12D81C37}"/>
              </a:ext>
            </a:extLst>
          </p:cNvPr>
          <p:cNvSpPr txBox="1"/>
          <p:nvPr/>
        </p:nvSpPr>
        <p:spPr>
          <a:xfrm>
            <a:off x="1558315" y="2952279"/>
            <a:ext cx="71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지역별 미세먼지에 큰 차이가 없는 만큼 직접적으로 버스승객과 연관 지을 수 있는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교통량과 연관 지어 수원시 전체에 걸친 고른 버스정류장 위치를 선정 </a:t>
            </a:r>
          </a:p>
        </p:txBody>
      </p:sp>
      <p:pic>
        <p:nvPicPr>
          <p:cNvPr id="72" name="그래픽 71" descr="배지 체크 표시1 단색으로 채워진">
            <a:extLst>
              <a:ext uri="{FF2B5EF4-FFF2-40B4-BE49-F238E27FC236}">
                <a16:creationId xmlns:a16="http://schemas.microsoft.com/office/drawing/2014/main" id="{472A6865-324F-4752-A65C-ECEC94EC7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3710261"/>
            <a:ext cx="169168" cy="1691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1EDC4F2-CFA8-4E1D-8AED-F33D90E9B271}"/>
              </a:ext>
            </a:extLst>
          </p:cNvPr>
          <p:cNvSpPr txBox="1"/>
          <p:nvPr/>
        </p:nvSpPr>
        <p:spPr>
          <a:xfrm>
            <a:off x="1554821" y="3682085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EDA,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시각화를 통해  사용 가능한 변수와 적절한 알고리즘 도출 및 인사이트 발견</a:t>
            </a:r>
          </a:p>
        </p:txBody>
      </p:sp>
      <p:pic>
        <p:nvPicPr>
          <p:cNvPr id="76" name="그래픽 75" descr="배지 체크 표시1 단색으로 채워진">
            <a:extLst>
              <a:ext uri="{FF2B5EF4-FFF2-40B4-BE49-F238E27FC236}">
                <a16:creationId xmlns:a16="http://schemas.microsoft.com/office/drawing/2014/main" id="{4ACE2A95-7405-45B6-A65A-A2899A887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4299455"/>
            <a:ext cx="169168" cy="16916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37A102-BC3A-4427-B47F-CA7B9A023451}"/>
              </a:ext>
            </a:extLst>
          </p:cNvPr>
          <p:cNvSpPr txBox="1"/>
          <p:nvPr/>
        </p:nvSpPr>
        <p:spPr>
          <a:xfrm>
            <a:off x="1560431" y="4447183"/>
            <a:ext cx="7104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전문가의 조언을 통해 더욱 의미 있는 결과를 도출할 것으로 기대하며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(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카드사의 데이터 등을 이용한다면 보다 유의미한 광고 타겟 층 선정 가능 </a:t>
            </a:r>
          </a:p>
        </p:txBody>
      </p:sp>
      <p:pic>
        <p:nvPicPr>
          <p:cNvPr id="78" name="그래픽 77" descr="배지 체크 표시1 단색으로 채워진">
            <a:extLst>
              <a:ext uri="{FF2B5EF4-FFF2-40B4-BE49-F238E27FC236}">
                <a16:creationId xmlns:a16="http://schemas.microsoft.com/office/drawing/2014/main" id="{45158795-8CC2-49C8-851E-316CCE73C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237" y="4466639"/>
            <a:ext cx="169168" cy="16916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3933EA5D-62BB-4DDF-8B86-18723E4E99E9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itle 2">
            <a:extLst>
              <a:ext uri="{FF2B5EF4-FFF2-40B4-BE49-F238E27FC236}">
                <a16:creationId xmlns:a16="http://schemas.microsoft.com/office/drawing/2014/main" id="{091F1C8F-2A02-4DC4-A292-DA9436329BBD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696651-9ACE-4E7A-A18B-FB175CA744D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DF1D89-0D46-4982-BA1E-574DD1FF8D22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F8AF784C-5413-4984-829F-DF36DADFF86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9E3A211-4360-4C36-B713-F817CDDAF86F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0" name="Title 2">
            <a:extLst>
              <a:ext uri="{FF2B5EF4-FFF2-40B4-BE49-F238E27FC236}">
                <a16:creationId xmlns:a16="http://schemas.microsoft.com/office/drawing/2014/main" id="{0E9752CA-64B3-447A-8A03-B304FD37F35B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도출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및 시사점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81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903EA00-04CB-4F7A-8F79-1B0C1AE2C4F0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82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61AA044-A96E-4B5A-959B-F41F5B8382B6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8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60879423-9552-44D7-A0E4-80701697D435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  <p:sp>
        <p:nvSpPr>
          <p:cNvPr id="87" name="Title 2">
            <a:extLst>
              <a:ext uri="{FF2B5EF4-FFF2-40B4-BE49-F238E27FC236}">
                <a16:creationId xmlns:a16="http://schemas.microsoft.com/office/drawing/2014/main" id="{4CD41D05-C9F2-4123-B09A-90D0C2651DEA}"/>
              </a:ext>
            </a:extLst>
          </p:cNvPr>
          <p:cNvSpPr txBox="1">
            <a:spLocks/>
          </p:cNvSpPr>
          <p:nvPr/>
        </p:nvSpPr>
        <p:spPr>
          <a:xfrm>
            <a:off x="321759" y="734443"/>
            <a:ext cx="5336898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3.2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 및 시사점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5D3FCCB-1510-4414-8589-9BFD8899C01D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8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4122018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IME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06592D-D970-4EA1-8C04-C47E432E56F3}"/>
              </a:ext>
            </a:extLst>
          </p:cNvPr>
          <p:cNvSpPr/>
          <p:nvPr/>
        </p:nvSpPr>
        <p:spPr>
          <a:xfrm>
            <a:off x="3275856" y="1307812"/>
            <a:ext cx="4896544" cy="3208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555776" y="45183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B1522-E014-41EB-8684-CF1345B46606}"/>
              </a:ext>
            </a:extLst>
          </p:cNvPr>
          <p:cNvSpPr txBox="1"/>
          <p:nvPr/>
        </p:nvSpPr>
        <p:spPr>
          <a:xfrm>
            <a:off x="6588556" y="2571750"/>
            <a:ext cx="1961686" cy="9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핸들링 및 통합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A9E773-2D89-46E3-A224-AD2D5EDED69F}"/>
              </a:ext>
            </a:extLst>
          </p:cNvPr>
          <p:cNvGrpSpPr/>
          <p:nvPr/>
        </p:nvGrpSpPr>
        <p:grpSpPr>
          <a:xfrm>
            <a:off x="5901570" y="2408734"/>
            <a:ext cx="720390" cy="625542"/>
            <a:chOff x="3131840" y="1275606"/>
            <a:chExt cx="720390" cy="6255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2F58F0-A72F-4C05-AE94-FAB77629CADD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A1E7D71D-2AA7-46ED-9158-E657429CECBB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4482F-4610-4DA9-BFE7-8AB62A53BBCF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59511C9-D223-4DD9-9302-A260A7A9AE85}"/>
              </a:ext>
            </a:extLst>
          </p:cNvPr>
          <p:cNvSpPr txBox="1"/>
          <p:nvPr/>
        </p:nvSpPr>
        <p:spPr>
          <a:xfrm>
            <a:off x="4154601" y="3271028"/>
            <a:ext cx="1569527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도출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 및 시사점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D429CD2-C9DA-4366-8EC8-DB12D8B19AC1}"/>
              </a:ext>
            </a:extLst>
          </p:cNvPr>
          <p:cNvGrpSpPr/>
          <p:nvPr/>
        </p:nvGrpSpPr>
        <p:grpSpPr>
          <a:xfrm>
            <a:off x="3467615" y="3108012"/>
            <a:ext cx="720390" cy="625542"/>
            <a:chOff x="3131840" y="1275606"/>
            <a:chExt cx="720390" cy="6255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1A4337-DD72-41D3-A754-CB56A8BDF7E9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E3A85695-01A9-43F7-9F4B-F706FE281BF8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C5ABCC-57DC-4E53-9855-3BF2126CDBA2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AFB631-BD54-4CD7-B9BF-9BB27EE8E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55776" y="933231"/>
            <a:ext cx="6336704" cy="41044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66790A-47AB-4146-A21B-F83F68716B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38" t="36841" r="33062" b="36935"/>
          <a:stretch/>
        </p:blipFill>
        <p:spPr>
          <a:xfrm>
            <a:off x="3248583" y="1204945"/>
            <a:ext cx="2310489" cy="22084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098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5650C-7D19-40B8-9040-F790E43944D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서론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57F06C-41DB-40E6-AB9B-5E7547B0C05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0"/>
            <a:ext cx="613023" cy="500680"/>
            <a:chOff x="3085623" y="1257423"/>
            <a:chExt cx="766609" cy="6437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8F79E4-6617-4C88-8C81-9FC93093D8BA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8AAC8FEE-9F50-4F24-A99D-003C108F107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9CC427-3045-41DD-9210-EB854DCE2132}"/>
                </a:ext>
              </a:extLst>
            </p:cNvPr>
            <p:cNvSpPr txBox="1"/>
            <p:nvPr/>
          </p:nvSpPr>
          <p:spPr>
            <a:xfrm>
              <a:off x="3209360" y="1390666"/>
              <a:ext cx="642872" cy="46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9313ED02-C486-44CD-B2AE-3A7B483ABACD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배경 및 목적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방향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사용 데이터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6D8131-C5F5-41ED-982F-BCE5A01932C0}"/>
              </a:ext>
            </a:extLst>
          </p:cNvPr>
          <p:cNvSpPr/>
          <p:nvPr/>
        </p:nvSpPr>
        <p:spPr>
          <a:xfrm>
            <a:off x="666619" y="1226532"/>
            <a:ext cx="3628103" cy="35090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ko-KR" altLang="en-US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5EBD48-EF60-40A3-B79B-F7893A224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8" t="30251" r="39193" b="11111"/>
          <a:stretch/>
        </p:blipFill>
        <p:spPr>
          <a:xfrm>
            <a:off x="898905" y="2146632"/>
            <a:ext cx="3163528" cy="1636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1F9356-4DF4-44A3-87F0-8061AE2D02E9}"/>
              </a:ext>
            </a:extLst>
          </p:cNvPr>
          <p:cNvSpPr txBox="1"/>
          <p:nvPr/>
        </p:nvSpPr>
        <p:spPr>
          <a:xfrm>
            <a:off x="865722" y="3866494"/>
            <a:ext cx="3163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 수원시는 스마트시티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챌린지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예비사업을 추진한 경험이 있으며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스마트 도시재생사업을 진행 중</a:t>
            </a:r>
            <a:b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 스마트시티 솔루션 확산사업 대상지로 선정이 되며 ‘스마트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도시’로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자리매김함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AA57FA-8E85-486A-89B3-9E75A70C7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58" t="35132" r="25242" b="52401"/>
          <a:stretch/>
        </p:blipFill>
        <p:spPr>
          <a:xfrm>
            <a:off x="805804" y="1633592"/>
            <a:ext cx="247037" cy="2309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B6E8A3-D332-48FA-B473-C7E7AFB416CB}"/>
              </a:ext>
            </a:extLst>
          </p:cNvPr>
          <p:cNvSpPr txBox="1"/>
          <p:nvPr/>
        </p:nvSpPr>
        <p:spPr>
          <a:xfrm>
            <a:off x="1052841" y="1636138"/>
            <a:ext cx="295428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수원시는 국토교통부 주관 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챌린지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솔루션 확산 사업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대상지로 선정됨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3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22C7DC-A95F-44ED-8AA7-9EFE671333A4}"/>
              </a:ext>
            </a:extLst>
          </p:cNvPr>
          <p:cNvSpPr/>
          <p:nvPr/>
        </p:nvSpPr>
        <p:spPr>
          <a:xfrm>
            <a:off x="4858587" y="1223327"/>
            <a:ext cx="3628103" cy="35090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sz="13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ko-KR" altLang="en-US" sz="13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52684-E50D-4E58-ABB4-3E9906FC39D3}"/>
              </a:ext>
            </a:extLst>
          </p:cNvPr>
          <p:cNvSpPr txBox="1"/>
          <p:nvPr/>
        </p:nvSpPr>
        <p:spPr>
          <a:xfrm>
            <a:off x="5057689" y="3562857"/>
            <a:ext cx="31635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 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지난해 경기도의 초미세먼지 농도는 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28㎍/㎥, 2017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27㎍/㎥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감소했으나 대기환경 기준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(15㎍/㎥ 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여전히 초과함</a:t>
            </a:r>
            <a:endParaRPr lang="en-US" altLang="ko-KR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오염도는 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2014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초미세먼지 오염도는 </a:t>
            </a:r>
            <a:r>
              <a:rPr lang="en-US" altLang="ko-KR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</a:t>
            </a:r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년을 정점으로 조금씩 낮아지는 추세지만 서울시와 인천시와 비교해 여전히 약간 높은 수준을 나타냄</a:t>
            </a:r>
            <a:endParaRPr lang="en-US" altLang="ko-KR" sz="10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FD64DC1-897A-4041-8619-1CFB93718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58" t="35132" r="25242" b="52401"/>
          <a:stretch/>
        </p:blipFill>
        <p:spPr>
          <a:xfrm>
            <a:off x="4997772" y="1630387"/>
            <a:ext cx="247037" cy="2309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5DE77D-F4EE-42BD-A238-2CA13D10CF74}"/>
              </a:ext>
            </a:extLst>
          </p:cNvPr>
          <p:cNvSpPr txBox="1"/>
          <p:nvPr/>
        </p:nvSpPr>
        <p:spPr>
          <a:xfrm>
            <a:off x="5244808" y="1643655"/>
            <a:ext cx="316352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시군 지역별 미세먼지와 초미세먼지 모두 인구밀집 지역인 수원시와 같은 남부권의 오염도가 높은 경향을 보임</a:t>
            </a:r>
          </a:p>
          <a:p>
            <a:endParaRPr lang="ko-KR" altLang="en-US" sz="13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3A8666C-3D62-42D8-8F56-D873C738C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3" t="30394" r="48387" b="29606"/>
          <a:stretch/>
        </p:blipFill>
        <p:spPr>
          <a:xfrm>
            <a:off x="5057690" y="2241766"/>
            <a:ext cx="1543436" cy="120621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84AA316-E5E1-4837-A44E-1CA6566CD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45" t="33405" r="28710" b="18423"/>
          <a:stretch/>
        </p:blipFill>
        <p:spPr>
          <a:xfrm>
            <a:off x="6758556" y="2233838"/>
            <a:ext cx="1543437" cy="1206215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471B07-E74D-4459-A436-FCB08965C87F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B5E59B-D7D5-4604-9DD7-8EAAD000358A}"/>
              </a:ext>
            </a:extLst>
          </p:cNvPr>
          <p:cNvSpPr txBox="1"/>
          <p:nvPr/>
        </p:nvSpPr>
        <p:spPr>
          <a:xfrm>
            <a:off x="321795" y="704238"/>
            <a:ext cx="256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배경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5738E7E-C118-433B-9F0C-E90BC738EDB5}"/>
              </a:ext>
            </a:extLst>
          </p:cNvPr>
          <p:cNvSpPr/>
          <p:nvPr/>
        </p:nvSpPr>
        <p:spPr>
          <a:xfrm>
            <a:off x="657310" y="1131357"/>
            <a:ext cx="3689357" cy="346660"/>
          </a:xfrm>
          <a:prstGeom prst="roundRect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교통 서비스 제공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25AABF6-E619-4B75-9DE2-1BB966448066}"/>
              </a:ext>
            </a:extLst>
          </p:cNvPr>
          <p:cNvSpPr/>
          <p:nvPr/>
        </p:nvSpPr>
        <p:spPr>
          <a:xfrm>
            <a:off x="4831437" y="1131357"/>
            <a:ext cx="3689357" cy="346660"/>
          </a:xfrm>
          <a:prstGeom prst="roundRect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미세먼지의 높은 오염도</a:t>
            </a:r>
          </a:p>
        </p:txBody>
      </p:sp>
      <p:sp>
        <p:nvSpPr>
          <p:cNvPr id="30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D50B951-C107-4230-95C7-8CA7A868AA83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1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B65DEBAC-AB16-4D4F-99A8-7305270D57D3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E2957AB-1AFB-400C-B8E5-64A580937C0A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5664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5650C-7D19-40B8-9040-F790E43944D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서론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57F06C-41DB-40E6-AB9B-5E7547B0C05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0"/>
            <a:ext cx="613023" cy="500680"/>
            <a:chOff x="3085623" y="1257423"/>
            <a:chExt cx="766609" cy="6437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8F79E4-6617-4C88-8C81-9FC93093D8BA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8AAC8FEE-9F50-4F24-A99D-003C108F107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9CC427-3045-41DD-9210-EB854DCE2132}"/>
                </a:ext>
              </a:extLst>
            </p:cNvPr>
            <p:cNvSpPr txBox="1"/>
            <p:nvPr/>
          </p:nvSpPr>
          <p:spPr>
            <a:xfrm>
              <a:off x="3209360" y="1390666"/>
              <a:ext cx="642872" cy="46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4B1C9E-3696-43C2-856F-24DEBCA72182}"/>
              </a:ext>
            </a:extLst>
          </p:cNvPr>
          <p:cNvGrpSpPr/>
          <p:nvPr/>
        </p:nvGrpSpPr>
        <p:grpSpPr>
          <a:xfrm>
            <a:off x="895585" y="1363010"/>
            <a:ext cx="678426" cy="634181"/>
            <a:chOff x="708830" y="1363888"/>
            <a:chExt cx="678426" cy="63418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776B067-3E92-404B-A7E4-6BA34799BADD}"/>
                </a:ext>
              </a:extLst>
            </p:cNvPr>
            <p:cNvSpPr/>
            <p:nvPr/>
          </p:nvSpPr>
          <p:spPr>
            <a:xfrm>
              <a:off x="708830" y="1363888"/>
              <a:ext cx="678426" cy="63418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3FE36DD-7769-4D67-88CC-6ADA3ADF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613" t="47311" r="4677" b="36918"/>
            <a:stretch/>
          </p:blipFill>
          <p:spPr>
            <a:xfrm>
              <a:off x="764137" y="1433123"/>
              <a:ext cx="567813" cy="495710"/>
            </a:xfrm>
            <a:prstGeom prst="ellipse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A62FBB-E812-4324-A086-A43AA8A63699}"/>
              </a:ext>
            </a:extLst>
          </p:cNvPr>
          <p:cNvSpPr txBox="1"/>
          <p:nvPr/>
        </p:nvSpPr>
        <p:spPr>
          <a:xfrm>
            <a:off x="1547054" y="1550751"/>
            <a:ext cx="7102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운행정보와 공간정보 및 유동인구 등 데이터를 활용하여</a:t>
            </a:r>
            <a:r>
              <a:rPr lang="en-US" altLang="ko-KR" sz="10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정류장으로의 교체가 필요한 정류장 위치를 도출</a:t>
            </a:r>
            <a:endParaRPr lang="ko-KR" altLang="en-US" sz="900" dirty="0">
              <a:highlight>
                <a:srgbClr val="FFD278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29235-6068-4FE9-9B71-43AFC79E0465}"/>
              </a:ext>
            </a:extLst>
          </p:cNvPr>
          <p:cNvSpPr txBox="1"/>
          <p:nvPr/>
        </p:nvSpPr>
        <p:spPr>
          <a:xfrm>
            <a:off x="1574011" y="3388689"/>
            <a:ext cx="6110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스마트 버스정류장 운영 비용 최소화에 이용되는 </a:t>
            </a:r>
            <a:r>
              <a:rPr lang="ko-KR" altLang="en-US" sz="10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상업광고 유치를 위한 각 버스정류장 별 </a:t>
            </a:r>
            <a:r>
              <a:rPr lang="en-US" altLang="ko-KR" sz="10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</a:t>
            </a:r>
            <a:r>
              <a:rPr lang="ko-KR" altLang="en-US" sz="1000" dirty="0"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 분석</a:t>
            </a:r>
            <a:endParaRPr lang="en-US" altLang="ko-KR" sz="1000" dirty="0">
              <a:highlight>
                <a:srgbClr val="FFD278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EE5778-BDB8-4984-9191-F0A556D09815}"/>
              </a:ext>
            </a:extLst>
          </p:cNvPr>
          <p:cNvGrpSpPr/>
          <p:nvPr/>
        </p:nvGrpSpPr>
        <p:grpSpPr>
          <a:xfrm>
            <a:off x="895585" y="3199252"/>
            <a:ext cx="678426" cy="634181"/>
            <a:chOff x="712876" y="3326305"/>
            <a:chExt cx="678426" cy="63418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602DAF9-6B58-46CA-B72D-49B81A5231DC}"/>
                </a:ext>
              </a:extLst>
            </p:cNvPr>
            <p:cNvSpPr/>
            <p:nvPr/>
          </p:nvSpPr>
          <p:spPr>
            <a:xfrm>
              <a:off x="712876" y="3326305"/>
              <a:ext cx="678426" cy="63418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8C4BF69-87F3-41BD-A752-18B8576AC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032" t="46628" r="11533" b="37779"/>
            <a:stretch/>
          </p:blipFill>
          <p:spPr>
            <a:xfrm>
              <a:off x="795836" y="3405180"/>
              <a:ext cx="512507" cy="476431"/>
            </a:xfrm>
            <a:prstGeom prst="ellipse">
              <a:avLst/>
            </a:prstGeom>
          </p:spPr>
        </p:pic>
      </p:grpSp>
      <p:sp>
        <p:nvSpPr>
          <p:cNvPr id="21" name="화살표: 톱니 모양의 오른쪽 20">
            <a:extLst>
              <a:ext uri="{FF2B5EF4-FFF2-40B4-BE49-F238E27FC236}">
                <a16:creationId xmlns:a16="http://schemas.microsoft.com/office/drawing/2014/main" id="{74F6D1CE-E316-4B23-BAC4-F2318AAD8029}"/>
              </a:ext>
            </a:extLst>
          </p:cNvPr>
          <p:cNvSpPr/>
          <p:nvPr/>
        </p:nvSpPr>
        <p:spPr>
          <a:xfrm>
            <a:off x="2471712" y="2337141"/>
            <a:ext cx="543046" cy="230832"/>
          </a:xfrm>
          <a:prstGeom prst="notchedRightArrow">
            <a:avLst>
              <a:gd name="adj1" fmla="val 50000"/>
              <a:gd name="adj2" fmla="val 61888"/>
            </a:avLst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2D2419-08BF-4AC2-B6B7-4DAB01D2B61B}"/>
              </a:ext>
            </a:extLst>
          </p:cNvPr>
          <p:cNvSpPr/>
          <p:nvPr/>
        </p:nvSpPr>
        <p:spPr>
          <a:xfrm>
            <a:off x="1882155" y="2082011"/>
            <a:ext cx="813106" cy="749666"/>
          </a:xfrm>
          <a:prstGeom prst="ellipse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래픽 4" descr="버스 단색으로 채워진">
            <a:extLst>
              <a:ext uri="{FF2B5EF4-FFF2-40B4-BE49-F238E27FC236}">
                <a16:creationId xmlns:a16="http://schemas.microsoft.com/office/drawing/2014/main" id="{164286A9-CAEA-4392-AD8C-A924E13B2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8103" y="2166239"/>
            <a:ext cx="581210" cy="5812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9A860-59A5-4064-8C93-D4A221A6E8C1}"/>
              </a:ext>
            </a:extLst>
          </p:cNvPr>
          <p:cNvSpPr/>
          <p:nvPr/>
        </p:nvSpPr>
        <p:spPr>
          <a:xfrm>
            <a:off x="3445258" y="2079000"/>
            <a:ext cx="974570" cy="74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FDA0B2E-C461-4EE9-9F5B-238464DFBEA0}"/>
              </a:ext>
            </a:extLst>
          </p:cNvPr>
          <p:cNvSpPr/>
          <p:nvPr/>
        </p:nvSpPr>
        <p:spPr>
          <a:xfrm>
            <a:off x="3001578" y="2079000"/>
            <a:ext cx="813106" cy="749666"/>
          </a:xfrm>
          <a:prstGeom prst="ellipse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래픽 6" descr="온도계 단색으로 채워진">
            <a:extLst>
              <a:ext uri="{FF2B5EF4-FFF2-40B4-BE49-F238E27FC236}">
                <a16:creationId xmlns:a16="http://schemas.microsoft.com/office/drawing/2014/main" id="{B50ED8EA-6C08-436E-8ED7-44718D3AD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5756" y="2147370"/>
            <a:ext cx="761415" cy="6189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7C0E0AD-CD28-4998-B00E-BD27699F6A92}"/>
              </a:ext>
            </a:extLst>
          </p:cNvPr>
          <p:cNvSpPr txBox="1"/>
          <p:nvPr/>
        </p:nvSpPr>
        <p:spPr>
          <a:xfrm>
            <a:off x="3761735" y="2179595"/>
            <a:ext cx="783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냉난방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공기질측정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체온측정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331F74-CC31-4C63-AA92-F6348A35F664}"/>
              </a:ext>
            </a:extLst>
          </p:cNvPr>
          <p:cNvSpPr/>
          <p:nvPr/>
        </p:nvSpPr>
        <p:spPr>
          <a:xfrm>
            <a:off x="4925464" y="2086309"/>
            <a:ext cx="1039153" cy="74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2CC74E3-DF37-4D80-AAC1-1CFB2100DD41}"/>
              </a:ext>
            </a:extLst>
          </p:cNvPr>
          <p:cNvSpPr/>
          <p:nvPr/>
        </p:nvSpPr>
        <p:spPr>
          <a:xfrm>
            <a:off x="4514709" y="2088779"/>
            <a:ext cx="813106" cy="749666"/>
          </a:xfrm>
          <a:prstGeom prst="ellipse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래픽 8" descr="사이렌 단색으로 채워진">
            <a:extLst>
              <a:ext uri="{FF2B5EF4-FFF2-40B4-BE49-F238E27FC236}">
                <a16:creationId xmlns:a16="http://schemas.microsoft.com/office/drawing/2014/main" id="{6B504031-FBF0-4F69-AF55-5E1AE8D7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6497" y="2094832"/>
            <a:ext cx="665694" cy="66569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95612C-DE3B-4D36-B529-64B67D8AC041}"/>
              </a:ext>
            </a:extLst>
          </p:cNvPr>
          <p:cNvSpPr txBox="1"/>
          <p:nvPr/>
        </p:nvSpPr>
        <p:spPr>
          <a:xfrm>
            <a:off x="5277475" y="2173763"/>
            <a:ext cx="7572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기상특보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재난재해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음성호출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C8D989-84E2-48CD-89E0-1F9A37CE74E3}"/>
              </a:ext>
            </a:extLst>
          </p:cNvPr>
          <p:cNvSpPr/>
          <p:nvPr/>
        </p:nvSpPr>
        <p:spPr>
          <a:xfrm>
            <a:off x="6451440" y="2084678"/>
            <a:ext cx="1179873" cy="749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92FE3E5-7FC1-409C-9DE0-F5A4E3CC3764}"/>
              </a:ext>
            </a:extLst>
          </p:cNvPr>
          <p:cNvSpPr/>
          <p:nvPr/>
        </p:nvSpPr>
        <p:spPr>
          <a:xfrm>
            <a:off x="6051150" y="2078591"/>
            <a:ext cx="813106" cy="749666"/>
          </a:xfrm>
          <a:prstGeom prst="ellipse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래픽 10" descr="정보 단색으로 채워진">
            <a:extLst>
              <a:ext uri="{FF2B5EF4-FFF2-40B4-BE49-F238E27FC236}">
                <a16:creationId xmlns:a16="http://schemas.microsoft.com/office/drawing/2014/main" id="{1943A66D-E98F-421E-9517-E8E96111A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6900" y="2124977"/>
            <a:ext cx="746794" cy="67667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C373CBE-13D9-4D57-A361-A1F7A6F43BA5}"/>
              </a:ext>
            </a:extLst>
          </p:cNvPr>
          <p:cNvSpPr txBox="1"/>
          <p:nvPr/>
        </p:nvSpPr>
        <p:spPr>
          <a:xfrm>
            <a:off x="6824509" y="2154490"/>
            <a:ext cx="9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휴대폰충전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무료와이파이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태양광시스템</a:t>
            </a:r>
            <a:endParaRPr lang="en-US" altLang="ko-KR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유해차단 조명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AB3B9-C7EB-4CE3-ABB9-2C4C1549A348}"/>
              </a:ext>
            </a:extLst>
          </p:cNvPr>
          <p:cNvSpPr txBox="1"/>
          <p:nvPr/>
        </p:nvSpPr>
        <p:spPr>
          <a:xfrm>
            <a:off x="3151091" y="2880915"/>
            <a:ext cx="13271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힐링 쉼터</a:t>
            </a:r>
          </a:p>
        </p:txBody>
      </p:sp>
      <p:sp>
        <p:nvSpPr>
          <p:cNvPr id="50" name="양쪽 대괄호 49">
            <a:extLst>
              <a:ext uri="{FF2B5EF4-FFF2-40B4-BE49-F238E27FC236}">
                <a16:creationId xmlns:a16="http://schemas.microsoft.com/office/drawing/2014/main" id="{D7C943C2-CD6D-4713-B038-F51CA01F7CAC}"/>
              </a:ext>
            </a:extLst>
          </p:cNvPr>
          <p:cNvSpPr/>
          <p:nvPr/>
        </p:nvSpPr>
        <p:spPr>
          <a:xfrm>
            <a:off x="3140757" y="2909580"/>
            <a:ext cx="531412" cy="149470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양쪽 대괄호 50">
            <a:extLst>
              <a:ext uri="{FF2B5EF4-FFF2-40B4-BE49-F238E27FC236}">
                <a16:creationId xmlns:a16="http://schemas.microsoft.com/office/drawing/2014/main" id="{A25021E0-4A4D-453C-9155-213FC7FE30B1}"/>
              </a:ext>
            </a:extLst>
          </p:cNvPr>
          <p:cNvSpPr/>
          <p:nvPr/>
        </p:nvSpPr>
        <p:spPr>
          <a:xfrm>
            <a:off x="4499407" y="2882730"/>
            <a:ext cx="905348" cy="152870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AB5E4C-AB44-4B0B-907D-6CDA4BC78D2F}"/>
              </a:ext>
            </a:extLst>
          </p:cNvPr>
          <p:cNvSpPr txBox="1"/>
          <p:nvPr/>
        </p:nvSpPr>
        <p:spPr>
          <a:xfrm>
            <a:off x="4528033" y="2863800"/>
            <a:ext cx="954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음성인식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64665E-9108-4D4A-B534-645B15C76C2C}"/>
              </a:ext>
            </a:extLst>
          </p:cNvPr>
          <p:cNvSpPr txBox="1"/>
          <p:nvPr/>
        </p:nvSpPr>
        <p:spPr>
          <a:xfrm>
            <a:off x="6160916" y="2868248"/>
            <a:ext cx="13271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편의시설</a:t>
            </a:r>
          </a:p>
        </p:txBody>
      </p:sp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7FE1BFDE-EBBA-4595-A862-8B8F5F32E33B}"/>
              </a:ext>
            </a:extLst>
          </p:cNvPr>
          <p:cNvSpPr/>
          <p:nvPr/>
        </p:nvSpPr>
        <p:spPr>
          <a:xfrm>
            <a:off x="6137117" y="2896981"/>
            <a:ext cx="618462" cy="151509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136C4B-B50E-4D19-9FD1-64F5F857AF7A}"/>
              </a:ext>
            </a:extLst>
          </p:cNvPr>
          <p:cNvSpPr txBox="1"/>
          <p:nvPr/>
        </p:nvSpPr>
        <p:spPr>
          <a:xfrm>
            <a:off x="1619672" y="2825462"/>
            <a:ext cx="132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정류장 </a:t>
            </a:r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기능</a:t>
            </a:r>
          </a:p>
        </p:txBody>
      </p:sp>
      <p:pic>
        <p:nvPicPr>
          <p:cNvPr id="58" name="그래픽 57" descr="배지 1 윤곽선">
            <a:extLst>
              <a:ext uri="{FF2B5EF4-FFF2-40B4-BE49-F238E27FC236}">
                <a16:creationId xmlns:a16="http://schemas.microsoft.com/office/drawing/2014/main" id="{5D5C1110-12DE-44DD-B9A0-E5111D842CB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2160" y="1963422"/>
            <a:ext cx="296406" cy="296406"/>
          </a:xfrm>
          <a:prstGeom prst="rect">
            <a:avLst/>
          </a:prstGeom>
        </p:spPr>
      </p:pic>
      <p:pic>
        <p:nvPicPr>
          <p:cNvPr id="61" name="그래픽 60" descr="배지 윤곽선">
            <a:extLst>
              <a:ext uri="{FF2B5EF4-FFF2-40B4-BE49-F238E27FC236}">
                <a16:creationId xmlns:a16="http://schemas.microsoft.com/office/drawing/2014/main" id="{AD75F9E0-CA89-454A-82E8-FC895240D01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18860" y="1928024"/>
            <a:ext cx="313184" cy="313184"/>
          </a:xfrm>
          <a:prstGeom prst="rect">
            <a:avLst/>
          </a:prstGeom>
        </p:spPr>
      </p:pic>
      <p:pic>
        <p:nvPicPr>
          <p:cNvPr id="63" name="그래픽 62" descr="배지 3 윤곽선">
            <a:extLst>
              <a:ext uri="{FF2B5EF4-FFF2-40B4-BE49-F238E27FC236}">
                <a16:creationId xmlns:a16="http://schemas.microsoft.com/office/drawing/2014/main" id="{07DA1D8B-8FB2-437F-953E-9D7D3049027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72207" y="1899661"/>
            <a:ext cx="313184" cy="3131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CB29B-58B7-42B5-945A-B88A7EB8D591}"/>
              </a:ext>
            </a:extLst>
          </p:cNvPr>
          <p:cNvGrpSpPr/>
          <p:nvPr/>
        </p:nvGrpSpPr>
        <p:grpSpPr>
          <a:xfrm>
            <a:off x="1732841" y="3716210"/>
            <a:ext cx="2151977" cy="956014"/>
            <a:chOff x="1537552" y="3692728"/>
            <a:chExt cx="2151977" cy="95601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2C1FA23-0B50-4470-9CF5-5185CA0332B5}"/>
                </a:ext>
              </a:extLst>
            </p:cNvPr>
            <p:cNvSpPr/>
            <p:nvPr/>
          </p:nvSpPr>
          <p:spPr>
            <a:xfrm>
              <a:off x="2034065" y="3758380"/>
              <a:ext cx="1196602" cy="807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EABBAD-A797-4AA7-BA34-EAC29FCDCD1D}"/>
                </a:ext>
              </a:extLst>
            </p:cNvPr>
            <p:cNvSpPr/>
            <p:nvPr/>
          </p:nvSpPr>
          <p:spPr>
            <a:xfrm>
              <a:off x="2205044" y="3692728"/>
              <a:ext cx="876119" cy="374075"/>
            </a:xfrm>
            <a:prstGeom prst="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DF7BB6-55C2-4B13-A245-974F7FD6768E}"/>
                </a:ext>
              </a:extLst>
            </p:cNvPr>
            <p:cNvSpPr/>
            <p:nvPr/>
          </p:nvSpPr>
          <p:spPr>
            <a:xfrm>
              <a:off x="2251918" y="3744740"/>
              <a:ext cx="779346" cy="27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대기정보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6074B5-20CC-4247-8344-15B514ED1984}"/>
                </a:ext>
              </a:extLst>
            </p:cNvPr>
            <p:cNvSpPr/>
            <p:nvPr/>
          </p:nvSpPr>
          <p:spPr>
            <a:xfrm>
              <a:off x="1537552" y="4266598"/>
              <a:ext cx="876118" cy="374075"/>
            </a:xfrm>
            <a:prstGeom prst="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F47C3C-5DBF-4F90-9955-601B2501045E}"/>
                </a:ext>
              </a:extLst>
            </p:cNvPr>
            <p:cNvSpPr/>
            <p:nvPr/>
          </p:nvSpPr>
          <p:spPr>
            <a:xfrm>
              <a:off x="1589627" y="4318610"/>
              <a:ext cx="779346" cy="27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접근 편의성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2023265-22C6-492E-919A-362051D8B67F}"/>
                </a:ext>
              </a:extLst>
            </p:cNvPr>
            <p:cNvSpPr/>
            <p:nvPr/>
          </p:nvSpPr>
          <p:spPr>
            <a:xfrm>
              <a:off x="2813410" y="4274667"/>
              <a:ext cx="876119" cy="374075"/>
            </a:xfrm>
            <a:prstGeom prst="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E4DCCE-374C-4653-A938-A44419CB85E4}"/>
                </a:ext>
              </a:extLst>
            </p:cNvPr>
            <p:cNvSpPr/>
            <p:nvPr/>
          </p:nvSpPr>
          <p:spPr>
            <a:xfrm>
              <a:off x="2865486" y="4326679"/>
              <a:ext cx="779346" cy="27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상업광고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D591A50-C00F-4D8B-8FBC-077F1BD050DA}"/>
              </a:ext>
            </a:extLst>
          </p:cNvPr>
          <p:cNvGrpSpPr/>
          <p:nvPr/>
        </p:nvGrpSpPr>
        <p:grpSpPr>
          <a:xfrm>
            <a:off x="1729255" y="826070"/>
            <a:ext cx="6669096" cy="397683"/>
            <a:chOff x="504593" y="1696912"/>
            <a:chExt cx="6669096" cy="397683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59383C22-A42A-4683-A311-3A599D7670CB}"/>
                </a:ext>
              </a:extLst>
            </p:cNvPr>
            <p:cNvSpPr/>
            <p:nvPr/>
          </p:nvSpPr>
          <p:spPr>
            <a:xfrm>
              <a:off x="504593" y="1756675"/>
              <a:ext cx="5714542" cy="313187"/>
            </a:xfrm>
            <a:prstGeom prst="parallelogram">
              <a:avLst>
                <a:gd name="adj" fmla="val 18512"/>
              </a:avLst>
            </a:prstGeom>
            <a:solidFill>
              <a:srgbClr val="E0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D23BF47-9073-48B8-8B47-3D3399F3030C}"/>
                </a:ext>
              </a:extLst>
            </p:cNvPr>
            <p:cNvSpPr/>
            <p:nvPr/>
          </p:nvSpPr>
          <p:spPr>
            <a:xfrm>
              <a:off x="930460" y="1724941"/>
              <a:ext cx="6243229" cy="323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스마트 정류장의 기능과 필요성 고려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 후 유지관리에 필요한 광고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Target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선정에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초첨을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맞춤</a:t>
              </a:r>
            </a:p>
          </p:txBody>
        </p:sp>
        <p:pic>
          <p:nvPicPr>
            <p:cNvPr id="69" name="그림 68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934832D4-3291-42E5-8A4A-29CCA7D0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64" y="1696912"/>
              <a:ext cx="397683" cy="397683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8CD8460-600E-4183-9E18-5AE2BBB80E93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5FA4A-5AB9-4F84-86B1-A6FF07BAC3BE}"/>
              </a:ext>
            </a:extLst>
          </p:cNvPr>
          <p:cNvSpPr txBox="1"/>
          <p:nvPr/>
        </p:nvSpPr>
        <p:spPr>
          <a:xfrm>
            <a:off x="321795" y="704238"/>
            <a:ext cx="256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방향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사각형: 모서리가 접힌 도형 73">
            <a:extLst>
              <a:ext uri="{FF2B5EF4-FFF2-40B4-BE49-F238E27FC236}">
                <a16:creationId xmlns:a16="http://schemas.microsoft.com/office/drawing/2014/main" id="{93B6CE2B-0A00-4870-BBB4-37C7AEC19337}"/>
              </a:ext>
            </a:extLst>
          </p:cNvPr>
          <p:cNvSpPr/>
          <p:nvPr/>
        </p:nvSpPr>
        <p:spPr>
          <a:xfrm>
            <a:off x="4734363" y="3992338"/>
            <a:ext cx="3294021" cy="488676"/>
          </a:xfrm>
          <a:prstGeom prst="foldedCorner">
            <a:avLst>
              <a:gd name="adj" fmla="val 30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요소를 고려한 정류장 위치 및 광고 타겟층 분석 필요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EF8AFB4-81B0-4DAE-839A-EF6F5592D0D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03" y="3833433"/>
            <a:ext cx="255281" cy="255281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D53B84B4-E61A-4E3C-BD8D-F762D97C77BD}"/>
              </a:ext>
            </a:extLst>
          </p:cNvPr>
          <p:cNvGrpSpPr/>
          <p:nvPr/>
        </p:nvGrpSpPr>
        <p:grpSpPr>
          <a:xfrm>
            <a:off x="638953" y="1504334"/>
            <a:ext cx="288360" cy="253253"/>
            <a:chOff x="727414" y="2608446"/>
            <a:chExt cx="284949" cy="250257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A4A12D-4385-4F9C-A4C5-7AD5D465798D}"/>
                </a:ext>
              </a:extLst>
            </p:cNvPr>
            <p:cNvSpPr/>
            <p:nvPr/>
          </p:nvSpPr>
          <p:spPr>
            <a:xfrm>
              <a:off x="741145" y="2608446"/>
              <a:ext cx="250257" cy="250257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5607C8-7228-446F-B6DE-734DE9122780}"/>
                </a:ext>
              </a:extLst>
            </p:cNvPr>
            <p:cNvSpPr/>
            <p:nvPr/>
          </p:nvSpPr>
          <p:spPr>
            <a:xfrm rot="20031818">
              <a:off x="730922" y="2649936"/>
              <a:ext cx="191868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DB091-7D22-441E-84E1-C85F2710C769}"/>
                </a:ext>
              </a:extLst>
            </p:cNvPr>
            <p:cNvSpPr/>
            <p:nvPr/>
          </p:nvSpPr>
          <p:spPr>
            <a:xfrm rot="20031818">
              <a:off x="727414" y="2689825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7770365-8600-4D5B-AFE6-3EA1912E4A20}"/>
                </a:ext>
              </a:extLst>
            </p:cNvPr>
            <p:cNvSpPr/>
            <p:nvPr/>
          </p:nvSpPr>
          <p:spPr>
            <a:xfrm rot="20031818">
              <a:off x="746554" y="2732097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B6488EE-947C-4394-B52B-DA6B75467C73}"/>
                </a:ext>
              </a:extLst>
            </p:cNvPr>
            <p:cNvSpPr/>
            <p:nvPr/>
          </p:nvSpPr>
          <p:spPr>
            <a:xfrm rot="20031818">
              <a:off x="769688" y="2771564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C6867D6-7615-49B9-AA0F-D20F3E3F9F30}"/>
                </a:ext>
              </a:extLst>
            </p:cNvPr>
            <p:cNvSpPr/>
            <p:nvPr/>
          </p:nvSpPr>
          <p:spPr>
            <a:xfrm rot="20031818">
              <a:off x="813371" y="2812317"/>
              <a:ext cx="173476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CAACD9C-1CB2-4078-904F-F60CD463792A}"/>
              </a:ext>
            </a:extLst>
          </p:cNvPr>
          <p:cNvGrpSpPr/>
          <p:nvPr/>
        </p:nvGrpSpPr>
        <p:grpSpPr>
          <a:xfrm>
            <a:off x="638953" y="3388689"/>
            <a:ext cx="288360" cy="253253"/>
            <a:chOff x="727414" y="2608446"/>
            <a:chExt cx="284949" cy="250257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503081-3F0C-4F22-A73A-D4A16134A154}"/>
                </a:ext>
              </a:extLst>
            </p:cNvPr>
            <p:cNvSpPr/>
            <p:nvPr/>
          </p:nvSpPr>
          <p:spPr>
            <a:xfrm>
              <a:off x="741145" y="2608446"/>
              <a:ext cx="250257" cy="250257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BA63B7C-3B5F-4730-9144-0EE63B08EF08}"/>
                </a:ext>
              </a:extLst>
            </p:cNvPr>
            <p:cNvSpPr/>
            <p:nvPr/>
          </p:nvSpPr>
          <p:spPr>
            <a:xfrm rot="20031818">
              <a:off x="730922" y="2649936"/>
              <a:ext cx="191868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EDFEF33-CA38-4EF7-9DDF-F0F85ED92DCD}"/>
                </a:ext>
              </a:extLst>
            </p:cNvPr>
            <p:cNvSpPr/>
            <p:nvPr/>
          </p:nvSpPr>
          <p:spPr>
            <a:xfrm rot="20031818">
              <a:off x="727414" y="2689825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27F6357-1C84-44F7-92B6-EE6E9708532F}"/>
                </a:ext>
              </a:extLst>
            </p:cNvPr>
            <p:cNvSpPr/>
            <p:nvPr/>
          </p:nvSpPr>
          <p:spPr>
            <a:xfrm rot="20031818">
              <a:off x="746554" y="2732097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B8BCB3A-C045-4022-8BF2-BF1A517C7A66}"/>
                </a:ext>
              </a:extLst>
            </p:cNvPr>
            <p:cNvSpPr/>
            <p:nvPr/>
          </p:nvSpPr>
          <p:spPr>
            <a:xfrm rot="20031818">
              <a:off x="769688" y="2771564"/>
              <a:ext cx="242675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F7CE40D-B21B-4073-8915-2687CD332F49}"/>
                </a:ext>
              </a:extLst>
            </p:cNvPr>
            <p:cNvSpPr/>
            <p:nvPr/>
          </p:nvSpPr>
          <p:spPr>
            <a:xfrm rot="20031818">
              <a:off x="813371" y="2812317"/>
              <a:ext cx="173476" cy="10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2">
            <a:extLst>
              <a:ext uri="{FF2B5EF4-FFF2-40B4-BE49-F238E27FC236}">
                <a16:creationId xmlns:a16="http://schemas.microsoft.com/office/drawing/2014/main" id="{8AC95BCD-EBBF-44A0-8E93-09F401D0D59A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배경 및 목적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방향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사용 데이터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83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B2D8B980-75CC-45DB-A2BE-B5E4D663DE7F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8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78BCD41-E671-488D-A4A0-2F4C9D487059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8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9D4EDEE-CE8A-423E-9CDA-A259B4686CFB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17807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F3940E-02A2-4993-9CA6-6F2A98835717}"/>
              </a:ext>
            </a:extLst>
          </p:cNvPr>
          <p:cNvSpPr/>
          <p:nvPr/>
        </p:nvSpPr>
        <p:spPr>
          <a:xfrm>
            <a:off x="251520" y="1160206"/>
            <a:ext cx="8650946" cy="3787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5650C-7D19-40B8-9040-F790E43944D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서론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57F06C-41DB-40E6-AB9B-5E7547B0C05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8F79E4-6617-4C88-8C81-9FC93093D8BA}"/>
                </a:ext>
              </a:extLst>
            </p:cNvPr>
            <p:cNvSpPr txBox="1"/>
            <p:nvPr/>
          </p:nvSpPr>
          <p:spPr>
            <a:xfrm>
              <a:off x="3085623" y="1257423"/>
              <a:ext cx="533163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8AAC8FEE-9F50-4F24-A99D-003C108F107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9CC427-3045-41DD-9210-EB854DCE2132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B6E7BA-65A6-4D09-AAA4-5F5D73A45D0B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DD3A9D-0858-4026-BFCE-6E3978A71A09}"/>
              </a:ext>
            </a:extLst>
          </p:cNvPr>
          <p:cNvSpPr txBox="1"/>
          <p:nvPr/>
        </p:nvSpPr>
        <p:spPr>
          <a:xfrm>
            <a:off x="321795" y="704238"/>
            <a:ext cx="256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1.2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방향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A9270CB-BC16-4F95-A6D2-A79E37CBDC77}"/>
              </a:ext>
            </a:extLst>
          </p:cNvPr>
          <p:cNvGrpSpPr/>
          <p:nvPr/>
        </p:nvGrpSpPr>
        <p:grpSpPr>
          <a:xfrm>
            <a:off x="1834031" y="1068776"/>
            <a:ext cx="6664099" cy="526833"/>
            <a:chOff x="504593" y="1543029"/>
            <a:chExt cx="6664099" cy="526833"/>
          </a:xfrm>
        </p:grpSpPr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2361B50A-1807-42C2-A9ED-76349E011F26}"/>
                </a:ext>
              </a:extLst>
            </p:cNvPr>
            <p:cNvSpPr/>
            <p:nvPr/>
          </p:nvSpPr>
          <p:spPr>
            <a:xfrm>
              <a:off x="504593" y="1543029"/>
              <a:ext cx="5714542" cy="526833"/>
            </a:xfrm>
            <a:prstGeom prst="parallelogram">
              <a:avLst>
                <a:gd name="adj" fmla="val 18512"/>
              </a:avLst>
            </a:prstGeom>
            <a:solidFill>
              <a:srgbClr val="E0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53A51D-69E2-4A48-8706-900D10055EA7}"/>
                </a:ext>
              </a:extLst>
            </p:cNvPr>
            <p:cNvSpPr/>
            <p:nvPr/>
          </p:nvSpPr>
          <p:spPr>
            <a:xfrm>
              <a:off x="925463" y="1661177"/>
              <a:ext cx="6243229" cy="3237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해결 과제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1: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스마트 버스정류장 우선 설치위치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개소 제시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해결 과제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2: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선정된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정류장 별 광고 타겟층 선정</a:t>
              </a:r>
            </a:p>
          </p:txBody>
        </p:sp>
        <p:pic>
          <p:nvPicPr>
            <p:cNvPr id="68" name="그림 67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8DAEFF0A-226F-47A7-826C-F039CFB2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31" y="1596848"/>
              <a:ext cx="397683" cy="397683"/>
            </a:xfrm>
            <a:prstGeom prst="rect">
              <a:avLst/>
            </a:prstGeom>
          </p:spPr>
        </p:pic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2969B0EC-9705-42A2-9D62-9157FADA40A3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배경 및 목적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방향 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사용 데이터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D96291-5BB9-4F61-9235-3927A70E0226}"/>
              </a:ext>
            </a:extLst>
          </p:cNvPr>
          <p:cNvSpPr/>
          <p:nvPr/>
        </p:nvSpPr>
        <p:spPr>
          <a:xfrm>
            <a:off x="385925" y="1843388"/>
            <a:ext cx="8434547" cy="926969"/>
          </a:xfrm>
          <a:prstGeom prst="rightArrow">
            <a:avLst>
              <a:gd name="adj1" fmla="val 58456"/>
              <a:gd name="adj2" fmla="val 3073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F7D799-CA8F-4E27-87BD-088C7B4EA893}"/>
              </a:ext>
            </a:extLst>
          </p:cNvPr>
          <p:cNvSpPr/>
          <p:nvPr/>
        </p:nvSpPr>
        <p:spPr>
          <a:xfrm>
            <a:off x="4359869" y="2751827"/>
            <a:ext cx="1145993" cy="1302367"/>
          </a:xfrm>
          <a:prstGeom prst="roundRect">
            <a:avLst>
              <a:gd name="adj" fmla="val 38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버스 </a:t>
            </a:r>
            <a:r>
              <a:rPr lang="ko-KR" altLang="en-US" sz="110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정류장 </a:t>
            </a:r>
            <a:r>
              <a:rPr lang="en-US" altLang="ko-KR" sz="1100" dirty="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100" dirty="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 선정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187335-0C0B-4248-8EAA-8488ED5D2A33}"/>
              </a:ext>
            </a:extLst>
          </p:cNvPr>
          <p:cNvGrpSpPr/>
          <p:nvPr/>
        </p:nvGrpSpPr>
        <p:grpSpPr>
          <a:xfrm>
            <a:off x="2204789" y="2689757"/>
            <a:ext cx="1903689" cy="1407712"/>
            <a:chOff x="3130367" y="2174261"/>
            <a:chExt cx="2233722" cy="132896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47B757C-21E5-4581-ACD3-933F0A122C52}"/>
                </a:ext>
              </a:extLst>
            </p:cNvPr>
            <p:cNvSpPr/>
            <p:nvPr/>
          </p:nvSpPr>
          <p:spPr>
            <a:xfrm>
              <a:off x="3130367" y="2175815"/>
              <a:ext cx="2225345" cy="1327411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1CDFD3-48B7-4F8E-BCCD-C81F36F8E18B}"/>
                </a:ext>
              </a:extLst>
            </p:cNvPr>
            <p:cNvSpPr txBox="1"/>
            <p:nvPr/>
          </p:nvSpPr>
          <p:spPr>
            <a:xfrm>
              <a:off x="3131919" y="2551830"/>
              <a:ext cx="2232170" cy="66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최적화 모델 정의 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 2" panose="05020102010507070707" pitchFamily="18" charset="2"/>
                </a:rPr>
                <a:t>유동인구 및 대기환경 등의 서비스 수준을 최대로 </a:t>
              </a: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 2" panose="05020102010507070707" pitchFamily="18" charset="2"/>
                </a:rPr>
                <a:t>cover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 2" panose="05020102010507070707" pitchFamily="18" charset="2"/>
                </a:rPr>
                <a:t>하는 스마트 버스 정류장 입지 선정</a:t>
              </a:r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430FE88-7666-4AD7-9113-81C310AB0330}"/>
                </a:ext>
              </a:extLst>
            </p:cNvPr>
            <p:cNvSpPr/>
            <p:nvPr/>
          </p:nvSpPr>
          <p:spPr>
            <a:xfrm>
              <a:off x="3130369" y="2174261"/>
              <a:ext cx="2225344" cy="278975"/>
            </a:xfrm>
            <a:prstGeom prst="round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 2" panose="05020102010507070707" pitchFamily="18" charset="2"/>
                </a:rPr>
                <a:t>Maximal Covering Location Problem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3014D0A3-D84B-4928-972D-3E7A212906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1527" y="3248367"/>
            <a:ext cx="294902" cy="259364"/>
          </a:xfrm>
          <a:prstGeom prst="rect">
            <a:avLst/>
          </a:prstGeom>
          <a:effectLst/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4BEB0CC-6411-4EC4-84FB-B7F6B3EA32BE}"/>
              </a:ext>
            </a:extLst>
          </p:cNvPr>
          <p:cNvGrpSpPr/>
          <p:nvPr/>
        </p:nvGrpSpPr>
        <p:grpSpPr>
          <a:xfrm>
            <a:off x="427526" y="2676898"/>
            <a:ext cx="1533796" cy="1402303"/>
            <a:chOff x="624202" y="2179368"/>
            <a:chExt cx="1799703" cy="132385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3EF125C-72E0-4A28-9319-40E48BE15712}"/>
                </a:ext>
              </a:extLst>
            </p:cNvPr>
            <p:cNvSpPr/>
            <p:nvPr/>
          </p:nvSpPr>
          <p:spPr>
            <a:xfrm>
              <a:off x="624202" y="2207893"/>
              <a:ext cx="1793689" cy="1295333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348F845-F261-4C1F-9278-1FFC462D5E22}"/>
                </a:ext>
              </a:extLst>
            </p:cNvPr>
            <p:cNvSpPr/>
            <p:nvPr/>
          </p:nvSpPr>
          <p:spPr>
            <a:xfrm>
              <a:off x="624202" y="2179368"/>
              <a:ext cx="1799703" cy="278975"/>
            </a:xfrm>
            <a:prstGeom prst="round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Set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covering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problem</a:t>
              </a:r>
              <a:endPara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568BC4-91C6-4F0E-97F1-99A96DCC3ECB}"/>
                </a:ext>
              </a:extLst>
            </p:cNvPr>
            <p:cNvSpPr txBox="1"/>
            <p:nvPr/>
          </p:nvSpPr>
          <p:spPr>
            <a:xfrm>
              <a:off x="639275" y="2570017"/>
              <a:ext cx="1775073" cy="668287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미세먼지 측정 범위를 최대 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300m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가정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수원시 전체를 커버할 수 있는 후보지 선정</a:t>
              </a:r>
              <a:endPara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04B520-6F51-4469-B9BD-7121051F7514}"/>
              </a:ext>
            </a:extLst>
          </p:cNvPr>
          <p:cNvGrpSpPr/>
          <p:nvPr/>
        </p:nvGrpSpPr>
        <p:grpSpPr>
          <a:xfrm>
            <a:off x="5779510" y="2678816"/>
            <a:ext cx="1412345" cy="1477110"/>
            <a:chOff x="4886868" y="3359032"/>
            <a:chExt cx="1657196" cy="129977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073B9AB-3FFA-4E5D-9A18-9C5F66363D81}"/>
                </a:ext>
              </a:extLst>
            </p:cNvPr>
            <p:cNvSpPr/>
            <p:nvPr/>
          </p:nvSpPr>
          <p:spPr>
            <a:xfrm>
              <a:off x="4892638" y="3423278"/>
              <a:ext cx="1651426" cy="1235533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1F0CEEB-4625-435A-8ED1-0BA635C6768A}"/>
                </a:ext>
              </a:extLst>
            </p:cNvPr>
            <p:cNvSpPr/>
            <p:nvPr/>
          </p:nvSpPr>
          <p:spPr>
            <a:xfrm>
              <a:off x="4892615" y="3359032"/>
              <a:ext cx="1645679" cy="278975"/>
            </a:xfrm>
            <a:prstGeom prst="roundRect">
              <a:avLst/>
            </a:prstGeom>
            <a:solidFill>
              <a:srgbClr val="E6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analysis</a:t>
              </a:r>
              <a:endPara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AE4BEB-0EBB-4177-AA1B-CFA2FAA8BA12}"/>
                </a:ext>
              </a:extLst>
            </p:cNvPr>
            <p:cNvSpPr txBox="1"/>
            <p:nvPr/>
          </p:nvSpPr>
          <p:spPr>
            <a:xfrm>
              <a:off x="4886868" y="3755625"/>
              <a:ext cx="1651426" cy="823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30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개소 버스정류장 반경 </a:t>
              </a: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300m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이내의 성</a:t>
              </a:r>
              <a:r>
                <a: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연령별 유동인구 합을 구하여 가장 높은 값을 가지는 변수를 추출</a:t>
              </a:r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FA7D1AC-EC3E-4E49-AFF3-44D1B7E3A053}"/>
              </a:ext>
            </a:extLst>
          </p:cNvPr>
          <p:cNvSpPr/>
          <p:nvPr/>
        </p:nvSpPr>
        <p:spPr>
          <a:xfrm>
            <a:off x="7488011" y="2721662"/>
            <a:ext cx="1145993" cy="1302367"/>
          </a:xfrm>
          <a:prstGeom prst="roundRect">
            <a:avLst>
              <a:gd name="adj" fmla="val 382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선정된 </a:t>
            </a:r>
            <a:r>
              <a:rPr lang="en-US" altLang="ko-KR" sz="1100" dirty="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100" dirty="0">
                <a:solidFill>
                  <a:schemeClr val="tx1"/>
                </a:solidFill>
                <a:highlight>
                  <a:srgbClr val="FFD278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 정류장 별 타겟층 선정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3974513-1A0D-47C8-A726-3346A41DF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0708" y="3238382"/>
            <a:ext cx="294902" cy="259364"/>
          </a:xfrm>
          <a:prstGeom prst="rect">
            <a:avLst/>
          </a:prstGeom>
          <a:effectLst/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DF0E3D2-DF2D-4110-BCE3-6A54128AFC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88092" y="3224582"/>
            <a:ext cx="294902" cy="259364"/>
          </a:xfrm>
          <a:prstGeom prst="rect">
            <a:avLst/>
          </a:prstGeom>
          <a:effectLst/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76D6A0-DD34-4AAA-9301-D7AC874676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83452" y="3224581"/>
            <a:ext cx="294902" cy="259364"/>
          </a:xfrm>
          <a:prstGeom prst="rect">
            <a:avLst/>
          </a:prstGeom>
          <a:effectLst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FD1934-3ACE-4C86-A4CB-506B20934A1C}"/>
              </a:ext>
            </a:extLst>
          </p:cNvPr>
          <p:cNvSpPr/>
          <p:nvPr/>
        </p:nvSpPr>
        <p:spPr>
          <a:xfrm>
            <a:off x="467154" y="2141329"/>
            <a:ext cx="5078336" cy="346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 과제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9F8E4F4-A1A9-4530-8A75-1008B9889576}"/>
              </a:ext>
            </a:extLst>
          </p:cNvPr>
          <p:cNvSpPr/>
          <p:nvPr/>
        </p:nvSpPr>
        <p:spPr>
          <a:xfrm>
            <a:off x="5662496" y="2149454"/>
            <a:ext cx="2868777" cy="346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 과제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3CDF084-DE79-4543-B5D5-4705D5265829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7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E7B5BA7-A621-42BB-8A07-47134859F05B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B878ED45-78B8-44C6-956E-F90794231FE9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46162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5650C-7D19-40B8-9040-F790E43944D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서론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57F06C-41DB-40E6-AB9B-5E7547B0C05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8F79E4-6617-4C88-8C81-9FC93093D8BA}"/>
                </a:ext>
              </a:extLst>
            </p:cNvPr>
            <p:cNvSpPr txBox="1"/>
            <p:nvPr/>
          </p:nvSpPr>
          <p:spPr>
            <a:xfrm>
              <a:off x="3085623" y="1257423"/>
              <a:ext cx="533163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8AAC8FEE-9F50-4F24-A99D-003C108F107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9CC427-3045-41DD-9210-EB854DCE2132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29290E-E920-47B5-95A8-350638C90BAB}"/>
              </a:ext>
            </a:extLst>
          </p:cNvPr>
          <p:cNvSpPr/>
          <p:nvPr/>
        </p:nvSpPr>
        <p:spPr>
          <a:xfrm>
            <a:off x="869773" y="1369265"/>
            <a:ext cx="5683089" cy="610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격자 인구정보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생산가능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유소년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유동인구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시간대별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성연령별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버스정류장 별 </a:t>
            </a:r>
            <a:r>
              <a:rPr lang="ko-KR" altLang="en-US" sz="105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CA5D92C-2415-46EF-9E71-396D3E35A367}"/>
              </a:ext>
            </a:extLst>
          </p:cNvPr>
          <p:cNvSpPr/>
          <p:nvPr/>
        </p:nvSpPr>
        <p:spPr>
          <a:xfrm>
            <a:off x="273782" y="1328899"/>
            <a:ext cx="1191979" cy="6812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인구통계학적특성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CA71E4-4AB8-401F-9F19-8ABF7182C02F}"/>
              </a:ext>
            </a:extLst>
          </p:cNvPr>
          <p:cNvSpPr/>
          <p:nvPr/>
        </p:nvSpPr>
        <p:spPr>
          <a:xfrm>
            <a:off x="865642" y="2140282"/>
            <a:ext cx="5683089" cy="610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대기오염도 측정 현황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1A9E53-375E-4EFD-BC72-07F06ED59E27}"/>
              </a:ext>
            </a:extLst>
          </p:cNvPr>
          <p:cNvSpPr/>
          <p:nvPr/>
        </p:nvSpPr>
        <p:spPr>
          <a:xfrm>
            <a:off x="869773" y="2947056"/>
            <a:ext cx="5683089" cy="1774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버스정류장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옥외광고물 현황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건물 연면적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인도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상세 도로망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수원시 주차장현황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추정 교통량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</a:t>
            </a:r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혼잡 빈도 강도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• </a:t>
            </a:r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혼잡 시간 강도</a:t>
            </a:r>
            <a:endParaRPr lang="en-US" altLang="ko-KR" sz="105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59B200-12FE-4711-9365-83D372434FCF}"/>
              </a:ext>
            </a:extLst>
          </p:cNvPr>
          <p:cNvSpPr/>
          <p:nvPr/>
        </p:nvSpPr>
        <p:spPr>
          <a:xfrm>
            <a:off x="269652" y="2096401"/>
            <a:ext cx="1191978" cy="6812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기상학적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1D2491-4E5A-425E-968F-B8ACA6F9E215}"/>
              </a:ext>
            </a:extLst>
          </p:cNvPr>
          <p:cNvSpPr/>
          <p:nvPr/>
        </p:nvSpPr>
        <p:spPr>
          <a:xfrm>
            <a:off x="264282" y="2891150"/>
            <a:ext cx="1191979" cy="18567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도로∙교통적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E00B9F-159A-43BF-89AE-B6ACFB6E3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94" y="2077358"/>
            <a:ext cx="2302135" cy="81379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0EC250-046D-4E10-B130-5D64957CF413}"/>
              </a:ext>
            </a:extLst>
          </p:cNvPr>
          <p:cNvSpPr/>
          <p:nvPr/>
        </p:nvSpPr>
        <p:spPr>
          <a:xfrm>
            <a:off x="6840550" y="2945349"/>
            <a:ext cx="2052625" cy="17748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9E875-D2C8-4D3F-B40B-CAB5AE5F83A1}"/>
              </a:ext>
            </a:extLst>
          </p:cNvPr>
          <p:cNvSpPr txBox="1"/>
          <p:nvPr/>
        </p:nvSpPr>
        <p:spPr>
          <a:xfrm>
            <a:off x="6925437" y="3108076"/>
            <a:ext cx="1832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목적이 버스 정류장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 선정이므로 </a:t>
            </a:r>
            <a:r>
              <a:rPr lang="en-US" altLang="ko-KR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 </a:t>
            </a:r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형태가 아닌 기존 버스 정류장 좌표를 기준으로 데이터 통합 실시 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8BFDB60-737B-4681-8307-37CEB9331D02}"/>
              </a:ext>
            </a:extLst>
          </p:cNvPr>
          <p:cNvSpPr/>
          <p:nvPr/>
        </p:nvSpPr>
        <p:spPr>
          <a:xfrm>
            <a:off x="7624545" y="3893097"/>
            <a:ext cx="434202" cy="295290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25000"/>
                  <a:tint val="66000"/>
                  <a:satMod val="160000"/>
                </a:schemeClr>
              </a:gs>
              <a:gs pos="50000">
                <a:schemeClr val="bg2">
                  <a:lumMod val="25000"/>
                  <a:tint val="44500"/>
                  <a:satMod val="160000"/>
                </a:schemeClr>
              </a:gs>
              <a:gs pos="100000">
                <a:schemeClr val="bg2">
                  <a:lumMod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C98C2-E8A3-4637-8D8C-EC98D5F2290B}"/>
              </a:ext>
            </a:extLst>
          </p:cNvPr>
          <p:cNvSpPr txBox="1"/>
          <p:nvPr/>
        </p:nvSpPr>
        <p:spPr>
          <a:xfrm>
            <a:off x="7346399" y="4197538"/>
            <a:ext cx="1040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 셋 </a:t>
            </a:r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1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Df_bus</a:t>
            </a:r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81DA38CE-6302-406C-8628-C8605092F87C}"/>
              </a:ext>
            </a:extLst>
          </p:cNvPr>
          <p:cNvSpPr/>
          <p:nvPr/>
        </p:nvSpPr>
        <p:spPr>
          <a:xfrm>
            <a:off x="6896261" y="1541177"/>
            <a:ext cx="1909572" cy="448099"/>
          </a:xfrm>
          <a:prstGeom prst="bracketPair">
            <a:avLst/>
          </a:prstGeom>
          <a:solidFill>
            <a:srgbClr val="E6DEE8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A3351-A8D5-4220-940E-F332C9E118C0}"/>
              </a:ext>
            </a:extLst>
          </p:cNvPr>
          <p:cNvSpPr txBox="1"/>
          <p:nvPr/>
        </p:nvSpPr>
        <p:spPr>
          <a:xfrm>
            <a:off x="6840550" y="1566013"/>
            <a:ext cx="197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에어코리아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웹 사이트 내 각 동의 가장 근접한 측정소의 데이터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크롤링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수행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1B3DC1-2F39-4FF2-A5C7-7E54E91BFA4B}"/>
              </a:ext>
            </a:extLst>
          </p:cNvPr>
          <p:cNvSpPr/>
          <p:nvPr/>
        </p:nvSpPr>
        <p:spPr>
          <a:xfrm>
            <a:off x="6875873" y="1045268"/>
            <a:ext cx="1909572" cy="351175"/>
          </a:xfrm>
          <a:prstGeom prst="roundRect">
            <a:avLst/>
          </a:prstGeom>
          <a:solidFill>
            <a:srgbClr val="E6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추가로 수집한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60806B-F756-4AFD-816D-EE6DD6DFF191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BD6774-F680-48B3-930C-BF4FDBEF35CB}"/>
              </a:ext>
            </a:extLst>
          </p:cNvPr>
          <p:cNvSpPr txBox="1"/>
          <p:nvPr/>
        </p:nvSpPr>
        <p:spPr>
          <a:xfrm>
            <a:off x="321795" y="704238"/>
            <a:ext cx="256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1.3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데이터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C3992459-86BA-4B36-A1E1-0E7F4FAA8297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배경 및 목적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분석 방향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사용 데이터</a:t>
            </a:r>
            <a:endParaRPr lang="en-US"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3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0F6F456-A65F-49C7-8E0F-00F459860C4A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36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F26890BE-4F9B-4317-86DF-ED2E3EA11216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1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51A4845-C54A-49DB-8B06-9B07A1656902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33256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06592D-D970-4EA1-8C04-C47E432E56F3}"/>
              </a:ext>
            </a:extLst>
          </p:cNvPr>
          <p:cNvSpPr/>
          <p:nvPr/>
        </p:nvSpPr>
        <p:spPr>
          <a:xfrm>
            <a:off x="3275856" y="1307812"/>
            <a:ext cx="4896544" cy="3208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555776" y="45183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B1522-E014-41EB-8684-CF1345B46606}"/>
              </a:ext>
            </a:extLst>
          </p:cNvPr>
          <p:cNvSpPr txBox="1"/>
          <p:nvPr/>
        </p:nvSpPr>
        <p:spPr>
          <a:xfrm>
            <a:off x="6588556" y="2571750"/>
            <a:ext cx="1961686" cy="905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핸들링 및 통합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A9E773-2D89-46E3-A224-AD2D5EDED69F}"/>
              </a:ext>
            </a:extLst>
          </p:cNvPr>
          <p:cNvGrpSpPr/>
          <p:nvPr/>
        </p:nvGrpSpPr>
        <p:grpSpPr>
          <a:xfrm>
            <a:off x="5901570" y="2408734"/>
            <a:ext cx="720390" cy="625542"/>
            <a:chOff x="3131840" y="1275606"/>
            <a:chExt cx="720390" cy="6255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2F58F0-A72F-4C05-AE94-FAB77629CADD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A1E7D71D-2AA7-46ED-9158-E657429CECBB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4482F-4610-4DA9-BFE7-8AB62A53BBCF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59511C9-D223-4DD9-9302-A260A7A9AE85}"/>
              </a:ext>
            </a:extLst>
          </p:cNvPr>
          <p:cNvSpPr txBox="1"/>
          <p:nvPr/>
        </p:nvSpPr>
        <p:spPr>
          <a:xfrm>
            <a:off x="4154601" y="3271028"/>
            <a:ext cx="1569527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결론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도출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50000"/>
              </a:lnSpc>
            </a:pP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 및 시사점</a:t>
            </a:r>
            <a:endParaRPr lang="ko-KR" altLang="en-US" sz="105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D429CD2-C9DA-4366-8EC8-DB12D8B19AC1}"/>
              </a:ext>
            </a:extLst>
          </p:cNvPr>
          <p:cNvGrpSpPr/>
          <p:nvPr/>
        </p:nvGrpSpPr>
        <p:grpSpPr>
          <a:xfrm>
            <a:off x="3467615" y="3108012"/>
            <a:ext cx="720390" cy="625542"/>
            <a:chOff x="3131840" y="1275606"/>
            <a:chExt cx="720390" cy="6255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1A4337-DD72-41D3-A754-CB56A8BDF7E9}"/>
                </a:ext>
              </a:extLst>
            </p:cNvPr>
            <p:cNvSpPr txBox="1"/>
            <p:nvPr/>
          </p:nvSpPr>
          <p:spPr>
            <a:xfrm>
              <a:off x="3131840" y="1275606"/>
              <a:ext cx="533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E3A85695-01A9-43F7-9F4B-F706FE281BF8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C5ABCC-57DC-4E53-9855-3BF2126CDBA2}"/>
                </a:ext>
              </a:extLst>
            </p:cNvPr>
            <p:cNvSpPr txBox="1"/>
            <p:nvPr/>
          </p:nvSpPr>
          <p:spPr>
            <a:xfrm>
              <a:off x="3209358" y="1390666"/>
              <a:ext cx="642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0AFB631-BD54-4CD7-B9BF-9BB27EE8E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55776" y="933231"/>
            <a:ext cx="6336704" cy="4104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97ED28-D1A9-40BA-8470-EC04DB94BB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50" t="36693" r="12797" b="36141"/>
          <a:stretch/>
        </p:blipFill>
        <p:spPr>
          <a:xfrm>
            <a:off x="3282940" y="1210273"/>
            <a:ext cx="2220145" cy="222088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099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8A5930-E023-40E4-8EDC-195FEFBE447E}"/>
              </a:ext>
            </a:extLst>
          </p:cNvPr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2AEB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5650C-7D19-40B8-9040-F790E43944D3}"/>
              </a:ext>
            </a:extLst>
          </p:cNvPr>
          <p:cNvSpPr txBox="1">
            <a:spLocks/>
          </p:cNvSpPr>
          <p:nvPr/>
        </p:nvSpPr>
        <p:spPr>
          <a:xfrm>
            <a:off x="723335" y="0"/>
            <a:ext cx="7200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본론</a:t>
            </a:r>
            <a:endPara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57F06C-41DB-40E6-AB9B-5E7547B0C051}"/>
              </a:ext>
            </a:extLst>
          </p:cNvPr>
          <p:cNvGrpSpPr>
            <a:grpSpLocks noChangeAspect="1"/>
          </p:cNvGrpSpPr>
          <p:nvPr/>
        </p:nvGrpSpPr>
        <p:grpSpPr>
          <a:xfrm>
            <a:off x="55156" y="1"/>
            <a:ext cx="613023" cy="503744"/>
            <a:chOff x="3085623" y="1257423"/>
            <a:chExt cx="766609" cy="6476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8F79E4-6617-4C88-8C81-9FC93093D8BA}"/>
                </a:ext>
              </a:extLst>
            </p:cNvPr>
            <p:cNvSpPr txBox="1"/>
            <p:nvPr/>
          </p:nvSpPr>
          <p:spPr>
            <a:xfrm>
              <a:off x="3085623" y="1257423"/>
              <a:ext cx="533164" cy="45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</a:t>
              </a:r>
              <a:endParaRPr lang="ko-KR" altLang="en-US" sz="2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8AAC8FEE-9F50-4F24-A99D-003C108F1072}"/>
                </a:ext>
              </a:extLst>
            </p:cNvPr>
            <p:cNvSpPr/>
            <p:nvPr/>
          </p:nvSpPr>
          <p:spPr>
            <a:xfrm>
              <a:off x="3242762" y="132508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9CC427-3045-41DD-9210-EB854DCE2132}"/>
                </a:ext>
              </a:extLst>
            </p:cNvPr>
            <p:cNvSpPr txBox="1"/>
            <p:nvPr/>
          </p:nvSpPr>
          <p:spPr>
            <a:xfrm>
              <a:off x="3209360" y="1390665"/>
              <a:ext cx="642872" cy="514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9313ED02-C486-44CD-B2AE-3A7B483ABACD}"/>
              </a:ext>
            </a:extLst>
          </p:cNvPr>
          <p:cNvSpPr txBox="1">
            <a:spLocks/>
          </p:cNvSpPr>
          <p:nvPr/>
        </p:nvSpPr>
        <p:spPr>
          <a:xfrm>
            <a:off x="1529538" y="270741"/>
            <a:ext cx="3744416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EDA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데이터 핸들링 및 통합  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 /  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알고리즘</a:t>
            </a:r>
            <a:endParaRPr 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5CF03-5B28-4AB1-B419-F9AD0F64B348}"/>
              </a:ext>
            </a:extLst>
          </p:cNvPr>
          <p:cNvSpPr txBox="1"/>
          <p:nvPr/>
        </p:nvSpPr>
        <p:spPr>
          <a:xfrm>
            <a:off x="801439" y="4486318"/>
            <a:ext cx="377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지하철 역 별로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300m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버퍼 생성 후 버퍼 내의 버스 정류장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count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결과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 근방에 버스정류장이 가장 많고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전체에 골고루 퍼져 있음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90F3E6-A52D-459F-B725-8660B484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" y="1137686"/>
            <a:ext cx="3627082" cy="2999601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1F4491C-2939-43C2-BDBB-5834AC06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41" y="1059540"/>
            <a:ext cx="3733539" cy="340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4F6E6E4-63C2-4A25-BE12-FE20E2D6FDEA}"/>
              </a:ext>
            </a:extLst>
          </p:cNvPr>
          <p:cNvSpPr/>
          <p:nvPr/>
        </p:nvSpPr>
        <p:spPr>
          <a:xfrm>
            <a:off x="1988016" y="2937049"/>
            <a:ext cx="331796" cy="346249"/>
          </a:xfrm>
          <a:prstGeom prst="flowChartConnector">
            <a:avLst/>
          </a:prstGeom>
          <a:noFill/>
          <a:ln w="41275">
            <a:solidFill>
              <a:srgbClr val="9C9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519BB-4492-4D6A-9572-E8B681BA92E7}"/>
              </a:ext>
            </a:extLst>
          </p:cNvPr>
          <p:cNvSpPr txBox="1"/>
          <p:nvPr/>
        </p:nvSpPr>
        <p:spPr>
          <a:xfrm>
            <a:off x="2285829" y="2743841"/>
            <a:ext cx="581313" cy="230832"/>
          </a:xfrm>
          <a:prstGeom prst="rect">
            <a:avLst/>
          </a:prstGeom>
          <a:solidFill>
            <a:srgbClr val="9C9C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수원역</a:t>
            </a:r>
            <a:endParaRPr lang="ko-KR" altLang="en-US" sz="9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E319E5-9F7A-4BF3-9DBE-E525DDD57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79" y="3757120"/>
            <a:ext cx="3684038" cy="6181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A154B-B4B1-4D29-B0B3-2B23279746C1}"/>
              </a:ext>
            </a:extLst>
          </p:cNvPr>
          <p:cNvSpPr/>
          <p:nvPr/>
        </p:nvSpPr>
        <p:spPr>
          <a:xfrm>
            <a:off x="550429" y="4210941"/>
            <a:ext cx="3733539" cy="170579"/>
          </a:xfrm>
          <a:prstGeom prst="rect">
            <a:avLst/>
          </a:prstGeom>
          <a:noFill/>
          <a:ln w="28575">
            <a:solidFill>
              <a:srgbClr val="F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361D9A-DDA7-418A-B310-8F5CC05D1D99}"/>
              </a:ext>
            </a:extLst>
          </p:cNvPr>
          <p:cNvSpPr txBox="1"/>
          <p:nvPr/>
        </p:nvSpPr>
        <p:spPr>
          <a:xfrm>
            <a:off x="5284996" y="4505745"/>
            <a:ext cx="3607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지하철역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인구 수 시각화  결과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수원역의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승하차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인구가 제일 많음을 알 수 있음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E2D165-297D-49E8-9B9E-52E2A406074C}"/>
              </a:ext>
            </a:extLst>
          </p:cNvPr>
          <p:cNvGrpSpPr/>
          <p:nvPr/>
        </p:nvGrpSpPr>
        <p:grpSpPr>
          <a:xfrm>
            <a:off x="7440712" y="1357444"/>
            <a:ext cx="1095305" cy="1484468"/>
            <a:chOff x="7369028" y="1427988"/>
            <a:chExt cx="1532234" cy="231074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EFC6AD6-2BDB-419F-9837-5F932A6F8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9028" y="1427988"/>
              <a:ext cx="1532234" cy="231074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8CD12D-3081-482D-AF94-43EF0EE3FFB2}"/>
                </a:ext>
              </a:extLst>
            </p:cNvPr>
            <p:cNvSpPr/>
            <p:nvPr/>
          </p:nvSpPr>
          <p:spPr>
            <a:xfrm>
              <a:off x="7396765" y="2582685"/>
              <a:ext cx="1504497" cy="194381"/>
            </a:xfrm>
            <a:prstGeom prst="rect">
              <a:avLst/>
            </a:prstGeom>
            <a:noFill/>
            <a:ln w="28575">
              <a:solidFill>
                <a:srgbClr val="F151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F7E4FBBD-3BF0-4341-800E-99B8C338DCDA}"/>
              </a:ext>
            </a:extLst>
          </p:cNvPr>
          <p:cNvSpPr txBox="1">
            <a:spLocks/>
          </p:cNvSpPr>
          <p:nvPr/>
        </p:nvSpPr>
        <p:spPr>
          <a:xfrm>
            <a:off x="296461" y="734300"/>
            <a:ext cx="2106522" cy="2476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2.1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지하철역 관련 시각화</a:t>
            </a:r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90FD35A-D41C-4368-ACAD-C0BF861575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1" y="4499432"/>
            <a:ext cx="255281" cy="2552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4BF2D0-4900-43CA-805B-BA4ABA684E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15" y="4527582"/>
            <a:ext cx="255281" cy="255281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7E7F0FE-2FD1-4D99-AA8C-3BFD8B1604A3}"/>
              </a:ext>
            </a:extLst>
          </p:cNvPr>
          <p:cNvCxnSpPr>
            <a:cxnSpLocks/>
            <a:stCxn id="25" idx="3"/>
          </p:cNvCxnSpPr>
          <p:nvPr/>
        </p:nvCxnSpPr>
        <p:spPr>
          <a:xfrm flipH="1" flipV="1">
            <a:off x="4572000" y="975809"/>
            <a:ext cx="3964017" cy="1185872"/>
          </a:xfrm>
          <a:prstGeom prst="bentConnector3">
            <a:avLst>
              <a:gd name="adj1" fmla="val -5767"/>
            </a:avLst>
          </a:prstGeom>
          <a:ln w="19050">
            <a:solidFill>
              <a:srgbClr val="F1515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A687013-07E0-4B2B-AE44-53B2C3338FF6}"/>
              </a:ext>
            </a:extLst>
          </p:cNvPr>
          <p:cNvCxnSpPr>
            <a:cxnSpLocks/>
            <a:endCxn id="20" idx="3"/>
          </p:cNvCxnSpPr>
          <p:nvPr/>
        </p:nvCxnSpPr>
        <p:spPr>
          <a:xfrm rot="5400000">
            <a:off x="2774698" y="1061954"/>
            <a:ext cx="1889747" cy="1704858"/>
          </a:xfrm>
          <a:prstGeom prst="bentConnector2">
            <a:avLst/>
          </a:prstGeom>
          <a:ln w="19050">
            <a:solidFill>
              <a:srgbClr val="F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7585C2-18D0-453D-B269-4FA211398774}"/>
              </a:ext>
            </a:extLst>
          </p:cNvPr>
          <p:cNvSpPr/>
          <p:nvPr/>
        </p:nvSpPr>
        <p:spPr>
          <a:xfrm>
            <a:off x="259773" y="706104"/>
            <a:ext cx="62022" cy="3040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32C9CE9-2F01-409F-B17D-A969A0E2776D}"/>
              </a:ext>
            </a:extLst>
          </p:cNvPr>
          <p:cNvSpPr/>
          <p:nvPr/>
        </p:nvSpPr>
        <p:spPr>
          <a:xfrm>
            <a:off x="7334864" y="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2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430BDA4-9D36-4E67-9F03-902F454CB324}"/>
              </a:ext>
            </a:extLst>
          </p:cNvPr>
          <p:cNvSpPr/>
          <p:nvPr/>
        </p:nvSpPr>
        <p:spPr>
          <a:xfrm>
            <a:off x="7849605" y="-5911"/>
            <a:ext cx="278270" cy="339502"/>
          </a:xfrm>
          <a:prstGeom prst="rect">
            <a:avLst/>
          </a:prstGeom>
          <a:solidFill>
            <a:srgbClr val="1F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4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E261D29B-79C7-47F7-B9E2-274220488A35}"/>
              </a:ext>
            </a:extLst>
          </p:cNvPr>
          <p:cNvSpPr/>
          <p:nvPr/>
        </p:nvSpPr>
        <p:spPr>
          <a:xfrm>
            <a:off x="8364346" y="-5911"/>
            <a:ext cx="278270" cy="33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9738159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3862</Words>
  <Application>Microsoft Office PowerPoint</Application>
  <PresentationFormat>화면 슬라이드 쇼(16:9)</PresentationFormat>
  <Paragraphs>729</Paragraphs>
  <Slides>29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Arial</vt:lpstr>
      <vt:lpstr>Wingdings</vt:lpstr>
      <vt:lpstr>나눔스퀘어_ac</vt:lpstr>
      <vt:lpstr>Cambria Math</vt:lpstr>
      <vt:lpstr>나눔스퀘어_ac Light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전종미</cp:lastModifiedBy>
  <cp:revision>219</cp:revision>
  <dcterms:created xsi:type="dcterms:W3CDTF">2016-12-05T23:26:54Z</dcterms:created>
  <dcterms:modified xsi:type="dcterms:W3CDTF">2021-04-06T06:13:29Z</dcterms:modified>
  <cp:contentStatus/>
</cp:coreProperties>
</file>